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57"/>
  </p:notesMasterIdLst>
  <p:sldIdLst>
    <p:sldId id="300" r:id="rId3"/>
    <p:sldId id="323" r:id="rId4"/>
    <p:sldId id="302" r:id="rId5"/>
    <p:sldId id="259" r:id="rId6"/>
    <p:sldId id="354" r:id="rId7"/>
    <p:sldId id="303" r:id="rId8"/>
    <p:sldId id="386" r:id="rId9"/>
    <p:sldId id="387" r:id="rId10"/>
    <p:sldId id="388" r:id="rId11"/>
    <p:sldId id="389" r:id="rId12"/>
    <p:sldId id="304" r:id="rId13"/>
    <p:sldId id="393" r:id="rId14"/>
    <p:sldId id="341" r:id="rId15"/>
    <p:sldId id="401" r:id="rId16"/>
    <p:sldId id="1848" r:id="rId17"/>
    <p:sldId id="1856" r:id="rId18"/>
    <p:sldId id="1769" r:id="rId19"/>
    <p:sldId id="1795" r:id="rId20"/>
    <p:sldId id="1857" r:id="rId21"/>
    <p:sldId id="1858" r:id="rId22"/>
    <p:sldId id="1855" r:id="rId23"/>
    <p:sldId id="320" r:id="rId24"/>
    <p:sldId id="1867" r:id="rId25"/>
    <p:sldId id="1874" r:id="rId26"/>
    <p:sldId id="1778" r:id="rId27"/>
    <p:sldId id="428" r:id="rId28"/>
    <p:sldId id="1870" r:id="rId29"/>
    <p:sldId id="322" r:id="rId30"/>
    <p:sldId id="321" r:id="rId31"/>
    <p:sldId id="317" r:id="rId32"/>
    <p:sldId id="1875" r:id="rId33"/>
    <p:sldId id="316" r:id="rId34"/>
    <p:sldId id="379" r:id="rId35"/>
    <p:sldId id="380" r:id="rId36"/>
    <p:sldId id="381" r:id="rId37"/>
    <p:sldId id="382" r:id="rId38"/>
    <p:sldId id="357" r:id="rId39"/>
    <p:sldId id="356" r:id="rId40"/>
    <p:sldId id="391" r:id="rId41"/>
    <p:sldId id="1865" r:id="rId42"/>
    <p:sldId id="438" r:id="rId43"/>
    <p:sldId id="439" r:id="rId44"/>
    <p:sldId id="319" r:id="rId45"/>
    <p:sldId id="355" r:id="rId46"/>
    <p:sldId id="358" r:id="rId47"/>
    <p:sldId id="359" r:id="rId48"/>
    <p:sldId id="318" r:id="rId49"/>
    <p:sldId id="315" r:id="rId50"/>
    <p:sldId id="390" r:id="rId51"/>
    <p:sldId id="362" r:id="rId52"/>
    <p:sldId id="363" r:id="rId53"/>
    <p:sldId id="364" r:id="rId54"/>
    <p:sldId id="365" r:id="rId55"/>
    <p:sldId id="39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4" autoAdjust="0"/>
    <p:restoredTop sz="86355" autoAdjust="0"/>
  </p:normalViewPr>
  <p:slideViewPr>
    <p:cSldViewPr snapToGrid="0">
      <p:cViewPr varScale="1">
        <p:scale>
          <a:sx n="71" d="100"/>
          <a:sy n="71" d="100"/>
        </p:scale>
        <p:origin x="51" y="366"/>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63B50A-CC76-407A-A92D-0A51BA63D8D2}" type="doc">
      <dgm:prSet loTypeId="urn:microsoft.com/office/officeart/2005/8/layout/hProcess9" loCatId="process" qsTypeId="urn:microsoft.com/office/officeart/2005/8/quickstyle/3d2" qsCatId="3D" csTypeId="urn:microsoft.com/office/officeart/2005/8/colors/accent1_2" csCatId="accent1" phldr="1"/>
      <dgm:spPr/>
    </dgm:pt>
    <dgm:pt modelId="{511D3C52-9DC3-4537-BA4F-5902E183CD4B}">
      <dgm:prSet phldrT="[Text]"/>
      <dgm:spPr/>
      <dgm:t>
        <a:bodyPr/>
        <a:lstStyle/>
        <a:p>
          <a:r>
            <a:rPr lang="en-US" dirty="0"/>
            <a:t>Agility to Scale</a:t>
          </a:r>
        </a:p>
      </dgm:t>
    </dgm:pt>
    <dgm:pt modelId="{DE683A2B-7DA3-43D0-89A1-2CECFD4F1CEB}" type="parTrans" cxnId="{787D98CF-D11F-4547-80EF-EAB6F32D4086}">
      <dgm:prSet/>
      <dgm:spPr/>
      <dgm:t>
        <a:bodyPr/>
        <a:lstStyle/>
        <a:p>
          <a:endParaRPr lang="en-US"/>
        </a:p>
      </dgm:t>
    </dgm:pt>
    <dgm:pt modelId="{6F30700D-CFB2-4DA1-9C96-E982A6EFD888}" type="sibTrans" cxnId="{787D98CF-D11F-4547-80EF-EAB6F32D4086}">
      <dgm:prSet/>
      <dgm:spPr/>
      <dgm:t>
        <a:bodyPr/>
        <a:lstStyle/>
        <a:p>
          <a:endParaRPr lang="en-US"/>
        </a:p>
      </dgm:t>
    </dgm:pt>
    <dgm:pt modelId="{CC225FA9-19FB-41B5-9034-62A58D024F07}">
      <dgm:prSet phldrT="[Text]"/>
      <dgm:spPr/>
      <dgm:t>
        <a:bodyPr/>
        <a:lstStyle/>
        <a:p>
          <a:r>
            <a:rPr lang="en-US" dirty="0"/>
            <a:t>In-memory Database Performance</a:t>
          </a:r>
        </a:p>
      </dgm:t>
    </dgm:pt>
    <dgm:pt modelId="{1A0FAD41-FD9B-45DE-819E-6F467C04225B}" type="parTrans" cxnId="{67EC9A11-A319-4641-AA32-728E10D4D171}">
      <dgm:prSet/>
      <dgm:spPr/>
      <dgm:t>
        <a:bodyPr/>
        <a:lstStyle/>
        <a:p>
          <a:endParaRPr lang="en-US"/>
        </a:p>
      </dgm:t>
    </dgm:pt>
    <dgm:pt modelId="{540AA330-1BD6-454D-960F-DCB013D7A5D5}" type="sibTrans" cxnId="{67EC9A11-A319-4641-AA32-728E10D4D171}">
      <dgm:prSet/>
      <dgm:spPr/>
      <dgm:t>
        <a:bodyPr/>
        <a:lstStyle/>
        <a:p>
          <a:endParaRPr lang="en-US"/>
        </a:p>
      </dgm:t>
    </dgm:pt>
    <dgm:pt modelId="{01AB9501-EE96-445B-86BD-085A90F2F18A}">
      <dgm:prSet phldrT="[Text]"/>
      <dgm:spPr/>
      <dgm:t>
        <a:bodyPr/>
        <a:lstStyle/>
        <a:p>
          <a:r>
            <a:rPr lang="en-US" dirty="0"/>
            <a:t>High Availability &amp; Disaster Recovery</a:t>
          </a:r>
        </a:p>
      </dgm:t>
    </dgm:pt>
    <dgm:pt modelId="{D053CD68-FF0D-45FF-A1F5-1945AF0395DF}" type="parTrans" cxnId="{7DFFFB4A-99DE-4A0D-952F-A70FF8552359}">
      <dgm:prSet/>
      <dgm:spPr/>
      <dgm:t>
        <a:bodyPr/>
        <a:lstStyle/>
        <a:p>
          <a:endParaRPr lang="en-US"/>
        </a:p>
      </dgm:t>
    </dgm:pt>
    <dgm:pt modelId="{F0088EFE-EB51-4F32-8166-ABBFBAD2C4AB}" type="sibTrans" cxnId="{7DFFFB4A-99DE-4A0D-952F-A70FF8552359}">
      <dgm:prSet/>
      <dgm:spPr/>
      <dgm:t>
        <a:bodyPr/>
        <a:lstStyle/>
        <a:p>
          <a:endParaRPr lang="en-US"/>
        </a:p>
      </dgm:t>
    </dgm:pt>
    <dgm:pt modelId="{0AD4ACFC-9095-4F5D-9511-6105CCB48D24}">
      <dgm:prSet phldrT="[Text]"/>
      <dgm:spPr/>
      <dgm:t>
        <a:bodyPr/>
        <a:lstStyle/>
        <a:p>
          <a:r>
            <a:rPr lang="en-US" dirty="0"/>
            <a:t>Enterprise Data Protection &amp; Security</a:t>
          </a:r>
        </a:p>
      </dgm:t>
    </dgm:pt>
    <dgm:pt modelId="{3FC198CD-D16E-452F-9CA7-6B768C309F6E}" type="parTrans" cxnId="{12D4A2C1-DAFF-4BB9-8786-8C87344B8D5A}">
      <dgm:prSet/>
      <dgm:spPr/>
      <dgm:t>
        <a:bodyPr/>
        <a:lstStyle/>
        <a:p>
          <a:endParaRPr lang="en-US"/>
        </a:p>
      </dgm:t>
    </dgm:pt>
    <dgm:pt modelId="{A658503D-250A-44D5-892B-EB04E0972AB1}" type="sibTrans" cxnId="{12D4A2C1-DAFF-4BB9-8786-8C87344B8D5A}">
      <dgm:prSet/>
      <dgm:spPr/>
      <dgm:t>
        <a:bodyPr/>
        <a:lstStyle/>
        <a:p>
          <a:endParaRPr lang="en-US"/>
        </a:p>
      </dgm:t>
    </dgm:pt>
    <dgm:pt modelId="{3BD1758A-2DC2-4856-8A33-C3F5C728312D}">
      <dgm:prSet phldrT="[Text]"/>
      <dgm:spPr/>
      <dgm:t>
        <a:bodyPr/>
        <a:lstStyle/>
        <a:p>
          <a:r>
            <a:rPr lang="en-US" dirty="0"/>
            <a:t>Safe and Easy Migration</a:t>
          </a:r>
        </a:p>
      </dgm:t>
    </dgm:pt>
    <dgm:pt modelId="{EAC2A3BF-C9B2-4EC3-B849-51A843A5B608}" type="parTrans" cxnId="{5950CEE2-FC9B-4D1C-9FC7-3D377DF69EDB}">
      <dgm:prSet/>
      <dgm:spPr/>
      <dgm:t>
        <a:bodyPr/>
        <a:lstStyle/>
        <a:p>
          <a:endParaRPr lang="en-US"/>
        </a:p>
      </dgm:t>
    </dgm:pt>
    <dgm:pt modelId="{82AF9460-6774-4103-9888-7F4172F70D7E}" type="sibTrans" cxnId="{5950CEE2-FC9B-4D1C-9FC7-3D377DF69EDB}">
      <dgm:prSet/>
      <dgm:spPr/>
      <dgm:t>
        <a:bodyPr/>
        <a:lstStyle/>
        <a:p>
          <a:endParaRPr lang="en-US"/>
        </a:p>
      </dgm:t>
    </dgm:pt>
    <dgm:pt modelId="{647D6229-8FBA-462C-9850-41C57E1B3D51}">
      <dgm:prSet phldrT="[Text]"/>
      <dgm:spPr/>
      <dgm:t>
        <a:bodyPr/>
        <a:lstStyle/>
        <a:p>
          <a:r>
            <a:rPr lang="en-US" dirty="0"/>
            <a:t>IT standardization between SAP and Non-SAP</a:t>
          </a:r>
        </a:p>
      </dgm:t>
    </dgm:pt>
    <dgm:pt modelId="{1400F386-AE5E-40CF-AB38-CB369C02ECC2}" type="parTrans" cxnId="{1B59D3AA-EFB7-4572-86AF-BF6C5A55A30D}">
      <dgm:prSet/>
      <dgm:spPr/>
      <dgm:t>
        <a:bodyPr/>
        <a:lstStyle/>
        <a:p>
          <a:endParaRPr lang="en-US"/>
        </a:p>
      </dgm:t>
    </dgm:pt>
    <dgm:pt modelId="{08A6FA90-EAED-43B4-AAE3-B6ED28DF99C3}" type="sibTrans" cxnId="{1B59D3AA-EFB7-4572-86AF-BF6C5A55A30D}">
      <dgm:prSet/>
      <dgm:spPr/>
      <dgm:t>
        <a:bodyPr/>
        <a:lstStyle/>
        <a:p>
          <a:endParaRPr lang="en-US"/>
        </a:p>
      </dgm:t>
    </dgm:pt>
    <dgm:pt modelId="{DB73232F-F582-4FE0-BB75-C96F99140259}" type="pres">
      <dgm:prSet presAssocID="{B663B50A-CC76-407A-A92D-0A51BA63D8D2}" presName="CompostProcess" presStyleCnt="0">
        <dgm:presLayoutVars>
          <dgm:dir/>
          <dgm:resizeHandles val="exact"/>
        </dgm:presLayoutVars>
      </dgm:prSet>
      <dgm:spPr/>
    </dgm:pt>
    <dgm:pt modelId="{8607C975-31FC-4B3B-84D9-74F7FE83ED60}" type="pres">
      <dgm:prSet presAssocID="{B663B50A-CC76-407A-A92D-0A51BA63D8D2}" presName="arrow" presStyleLbl="bgShp" presStyleIdx="0" presStyleCnt="1"/>
      <dgm:spPr/>
    </dgm:pt>
    <dgm:pt modelId="{0BB3AFE6-7D9B-4A82-9D32-27E9BA3A5CA9}" type="pres">
      <dgm:prSet presAssocID="{B663B50A-CC76-407A-A92D-0A51BA63D8D2}" presName="linearProcess" presStyleCnt="0"/>
      <dgm:spPr/>
    </dgm:pt>
    <dgm:pt modelId="{96363F54-2CD9-48FC-A88F-1D1DB28300E1}" type="pres">
      <dgm:prSet presAssocID="{511D3C52-9DC3-4537-BA4F-5902E183CD4B}" presName="textNode" presStyleLbl="node1" presStyleIdx="0" presStyleCnt="6">
        <dgm:presLayoutVars>
          <dgm:bulletEnabled val="1"/>
        </dgm:presLayoutVars>
      </dgm:prSet>
      <dgm:spPr/>
    </dgm:pt>
    <dgm:pt modelId="{69E2E7AE-DB61-4D6A-B730-96C6AA55306F}" type="pres">
      <dgm:prSet presAssocID="{6F30700D-CFB2-4DA1-9C96-E982A6EFD888}" presName="sibTrans" presStyleCnt="0"/>
      <dgm:spPr/>
    </dgm:pt>
    <dgm:pt modelId="{932DF02D-082E-40BA-88E5-15D7A7A90C2A}" type="pres">
      <dgm:prSet presAssocID="{CC225FA9-19FB-41B5-9034-62A58D024F07}" presName="textNode" presStyleLbl="node1" presStyleIdx="1" presStyleCnt="6">
        <dgm:presLayoutVars>
          <dgm:bulletEnabled val="1"/>
        </dgm:presLayoutVars>
      </dgm:prSet>
      <dgm:spPr/>
    </dgm:pt>
    <dgm:pt modelId="{D472EEC1-0025-4AA1-9C0B-68E96FB4D438}" type="pres">
      <dgm:prSet presAssocID="{540AA330-1BD6-454D-960F-DCB013D7A5D5}" presName="sibTrans" presStyleCnt="0"/>
      <dgm:spPr/>
    </dgm:pt>
    <dgm:pt modelId="{E8031F67-63AF-472D-A655-287CF1C6F5DB}" type="pres">
      <dgm:prSet presAssocID="{01AB9501-EE96-445B-86BD-085A90F2F18A}" presName="textNode" presStyleLbl="node1" presStyleIdx="2" presStyleCnt="6">
        <dgm:presLayoutVars>
          <dgm:bulletEnabled val="1"/>
        </dgm:presLayoutVars>
      </dgm:prSet>
      <dgm:spPr/>
    </dgm:pt>
    <dgm:pt modelId="{2357E8BB-CDD7-421B-9880-0B65157A204C}" type="pres">
      <dgm:prSet presAssocID="{F0088EFE-EB51-4F32-8166-ABBFBAD2C4AB}" presName="sibTrans" presStyleCnt="0"/>
      <dgm:spPr/>
    </dgm:pt>
    <dgm:pt modelId="{876A4193-6CBB-40C5-B27B-55EBB843936D}" type="pres">
      <dgm:prSet presAssocID="{0AD4ACFC-9095-4F5D-9511-6105CCB48D24}" presName="textNode" presStyleLbl="node1" presStyleIdx="3" presStyleCnt="6">
        <dgm:presLayoutVars>
          <dgm:bulletEnabled val="1"/>
        </dgm:presLayoutVars>
      </dgm:prSet>
      <dgm:spPr/>
    </dgm:pt>
    <dgm:pt modelId="{80D351C0-713D-458F-80E3-5DE655DB4375}" type="pres">
      <dgm:prSet presAssocID="{A658503D-250A-44D5-892B-EB04E0972AB1}" presName="sibTrans" presStyleCnt="0"/>
      <dgm:spPr/>
    </dgm:pt>
    <dgm:pt modelId="{4A79CEDD-1F36-4852-AC10-7A20D3EE9DC4}" type="pres">
      <dgm:prSet presAssocID="{3BD1758A-2DC2-4856-8A33-C3F5C728312D}" presName="textNode" presStyleLbl="node1" presStyleIdx="4" presStyleCnt="6">
        <dgm:presLayoutVars>
          <dgm:bulletEnabled val="1"/>
        </dgm:presLayoutVars>
      </dgm:prSet>
      <dgm:spPr/>
    </dgm:pt>
    <dgm:pt modelId="{8B3C874D-5469-4362-A7BC-51FB880F5865}" type="pres">
      <dgm:prSet presAssocID="{82AF9460-6774-4103-9888-7F4172F70D7E}" presName="sibTrans" presStyleCnt="0"/>
      <dgm:spPr/>
    </dgm:pt>
    <dgm:pt modelId="{E617A143-1057-49B5-A1EB-613E65BD635E}" type="pres">
      <dgm:prSet presAssocID="{647D6229-8FBA-462C-9850-41C57E1B3D51}" presName="textNode" presStyleLbl="node1" presStyleIdx="5" presStyleCnt="6">
        <dgm:presLayoutVars>
          <dgm:bulletEnabled val="1"/>
        </dgm:presLayoutVars>
      </dgm:prSet>
      <dgm:spPr/>
    </dgm:pt>
  </dgm:ptLst>
  <dgm:cxnLst>
    <dgm:cxn modelId="{67EC9A11-A319-4641-AA32-728E10D4D171}" srcId="{B663B50A-CC76-407A-A92D-0A51BA63D8D2}" destId="{CC225FA9-19FB-41B5-9034-62A58D024F07}" srcOrd="1" destOrd="0" parTransId="{1A0FAD41-FD9B-45DE-819E-6F467C04225B}" sibTransId="{540AA330-1BD6-454D-960F-DCB013D7A5D5}"/>
    <dgm:cxn modelId="{1ACCC932-0F85-42C9-8F16-018A9CA65395}" type="presOf" srcId="{01AB9501-EE96-445B-86BD-085A90F2F18A}" destId="{E8031F67-63AF-472D-A655-287CF1C6F5DB}" srcOrd="0" destOrd="0" presId="urn:microsoft.com/office/officeart/2005/8/layout/hProcess9"/>
    <dgm:cxn modelId="{7DFFFB4A-99DE-4A0D-952F-A70FF8552359}" srcId="{B663B50A-CC76-407A-A92D-0A51BA63D8D2}" destId="{01AB9501-EE96-445B-86BD-085A90F2F18A}" srcOrd="2" destOrd="0" parTransId="{D053CD68-FF0D-45FF-A1F5-1945AF0395DF}" sibTransId="{F0088EFE-EB51-4F32-8166-ABBFBAD2C4AB}"/>
    <dgm:cxn modelId="{84DABB86-82CB-430F-875C-85D900AA1A71}" type="presOf" srcId="{647D6229-8FBA-462C-9850-41C57E1B3D51}" destId="{E617A143-1057-49B5-A1EB-613E65BD635E}" srcOrd="0" destOrd="0" presId="urn:microsoft.com/office/officeart/2005/8/layout/hProcess9"/>
    <dgm:cxn modelId="{6EF8DB92-6063-4C03-B5EE-D6C17681B1EE}" type="presOf" srcId="{CC225FA9-19FB-41B5-9034-62A58D024F07}" destId="{932DF02D-082E-40BA-88E5-15D7A7A90C2A}" srcOrd="0" destOrd="0" presId="urn:microsoft.com/office/officeart/2005/8/layout/hProcess9"/>
    <dgm:cxn modelId="{A610E09F-B113-4E95-9757-A302F3A20423}" type="presOf" srcId="{3BD1758A-2DC2-4856-8A33-C3F5C728312D}" destId="{4A79CEDD-1F36-4852-AC10-7A20D3EE9DC4}" srcOrd="0" destOrd="0" presId="urn:microsoft.com/office/officeart/2005/8/layout/hProcess9"/>
    <dgm:cxn modelId="{54096DA4-2ED0-4C47-8369-1341E45F733A}" type="presOf" srcId="{B663B50A-CC76-407A-A92D-0A51BA63D8D2}" destId="{DB73232F-F582-4FE0-BB75-C96F99140259}" srcOrd="0" destOrd="0" presId="urn:microsoft.com/office/officeart/2005/8/layout/hProcess9"/>
    <dgm:cxn modelId="{1B59D3AA-EFB7-4572-86AF-BF6C5A55A30D}" srcId="{B663B50A-CC76-407A-A92D-0A51BA63D8D2}" destId="{647D6229-8FBA-462C-9850-41C57E1B3D51}" srcOrd="5" destOrd="0" parTransId="{1400F386-AE5E-40CF-AB38-CB369C02ECC2}" sibTransId="{08A6FA90-EAED-43B4-AAE3-B6ED28DF99C3}"/>
    <dgm:cxn modelId="{1B199DB0-CDD5-4711-900E-83E9F30C8A82}" type="presOf" srcId="{511D3C52-9DC3-4537-BA4F-5902E183CD4B}" destId="{96363F54-2CD9-48FC-A88F-1D1DB28300E1}" srcOrd="0" destOrd="0" presId="urn:microsoft.com/office/officeart/2005/8/layout/hProcess9"/>
    <dgm:cxn modelId="{12D4A2C1-DAFF-4BB9-8786-8C87344B8D5A}" srcId="{B663B50A-CC76-407A-A92D-0A51BA63D8D2}" destId="{0AD4ACFC-9095-4F5D-9511-6105CCB48D24}" srcOrd="3" destOrd="0" parTransId="{3FC198CD-D16E-452F-9CA7-6B768C309F6E}" sibTransId="{A658503D-250A-44D5-892B-EB04E0972AB1}"/>
    <dgm:cxn modelId="{787D98CF-D11F-4547-80EF-EAB6F32D4086}" srcId="{B663B50A-CC76-407A-A92D-0A51BA63D8D2}" destId="{511D3C52-9DC3-4537-BA4F-5902E183CD4B}" srcOrd="0" destOrd="0" parTransId="{DE683A2B-7DA3-43D0-89A1-2CECFD4F1CEB}" sibTransId="{6F30700D-CFB2-4DA1-9C96-E982A6EFD888}"/>
    <dgm:cxn modelId="{5950CEE2-FC9B-4D1C-9FC7-3D377DF69EDB}" srcId="{B663B50A-CC76-407A-A92D-0A51BA63D8D2}" destId="{3BD1758A-2DC2-4856-8A33-C3F5C728312D}" srcOrd="4" destOrd="0" parTransId="{EAC2A3BF-C9B2-4EC3-B849-51A843A5B608}" sibTransId="{82AF9460-6774-4103-9888-7F4172F70D7E}"/>
    <dgm:cxn modelId="{E53DE7FF-8CB4-497E-99B9-D58833F2AA50}" type="presOf" srcId="{0AD4ACFC-9095-4F5D-9511-6105CCB48D24}" destId="{876A4193-6CBB-40C5-B27B-55EBB843936D}" srcOrd="0" destOrd="0" presId="urn:microsoft.com/office/officeart/2005/8/layout/hProcess9"/>
    <dgm:cxn modelId="{88C7DF2A-390E-4BF4-AEE2-B039CC94A3EB}" type="presParOf" srcId="{DB73232F-F582-4FE0-BB75-C96F99140259}" destId="{8607C975-31FC-4B3B-84D9-74F7FE83ED60}" srcOrd="0" destOrd="0" presId="urn:microsoft.com/office/officeart/2005/8/layout/hProcess9"/>
    <dgm:cxn modelId="{606BD9C5-410C-462C-B8A3-631F93A580A1}" type="presParOf" srcId="{DB73232F-F582-4FE0-BB75-C96F99140259}" destId="{0BB3AFE6-7D9B-4A82-9D32-27E9BA3A5CA9}" srcOrd="1" destOrd="0" presId="urn:microsoft.com/office/officeart/2005/8/layout/hProcess9"/>
    <dgm:cxn modelId="{56611456-8B9E-49D2-A990-E46CED1AB0ED}" type="presParOf" srcId="{0BB3AFE6-7D9B-4A82-9D32-27E9BA3A5CA9}" destId="{96363F54-2CD9-48FC-A88F-1D1DB28300E1}" srcOrd="0" destOrd="0" presId="urn:microsoft.com/office/officeart/2005/8/layout/hProcess9"/>
    <dgm:cxn modelId="{44EE8895-30C0-4877-A6C5-EFF53E36098A}" type="presParOf" srcId="{0BB3AFE6-7D9B-4A82-9D32-27E9BA3A5CA9}" destId="{69E2E7AE-DB61-4D6A-B730-96C6AA55306F}" srcOrd="1" destOrd="0" presId="urn:microsoft.com/office/officeart/2005/8/layout/hProcess9"/>
    <dgm:cxn modelId="{06F033B6-CE33-4D88-B20A-483F96E6CFA9}" type="presParOf" srcId="{0BB3AFE6-7D9B-4A82-9D32-27E9BA3A5CA9}" destId="{932DF02D-082E-40BA-88E5-15D7A7A90C2A}" srcOrd="2" destOrd="0" presId="urn:microsoft.com/office/officeart/2005/8/layout/hProcess9"/>
    <dgm:cxn modelId="{48EC11A3-041C-43CE-BC9D-3CDE05E43E22}" type="presParOf" srcId="{0BB3AFE6-7D9B-4A82-9D32-27E9BA3A5CA9}" destId="{D472EEC1-0025-4AA1-9C0B-68E96FB4D438}" srcOrd="3" destOrd="0" presId="urn:microsoft.com/office/officeart/2005/8/layout/hProcess9"/>
    <dgm:cxn modelId="{E03F73A1-43AD-4AD6-846E-1133E64BC80D}" type="presParOf" srcId="{0BB3AFE6-7D9B-4A82-9D32-27E9BA3A5CA9}" destId="{E8031F67-63AF-472D-A655-287CF1C6F5DB}" srcOrd="4" destOrd="0" presId="urn:microsoft.com/office/officeart/2005/8/layout/hProcess9"/>
    <dgm:cxn modelId="{89CB3853-63D1-4E8E-9129-8DBE217A3D99}" type="presParOf" srcId="{0BB3AFE6-7D9B-4A82-9D32-27E9BA3A5CA9}" destId="{2357E8BB-CDD7-421B-9880-0B65157A204C}" srcOrd="5" destOrd="0" presId="urn:microsoft.com/office/officeart/2005/8/layout/hProcess9"/>
    <dgm:cxn modelId="{994C46A2-1703-49A3-BA7A-D1B56177ACCE}" type="presParOf" srcId="{0BB3AFE6-7D9B-4A82-9D32-27E9BA3A5CA9}" destId="{876A4193-6CBB-40C5-B27B-55EBB843936D}" srcOrd="6" destOrd="0" presId="urn:microsoft.com/office/officeart/2005/8/layout/hProcess9"/>
    <dgm:cxn modelId="{31EF79FB-C11F-4EC1-A603-C52B88B0487E}" type="presParOf" srcId="{0BB3AFE6-7D9B-4A82-9D32-27E9BA3A5CA9}" destId="{80D351C0-713D-458F-80E3-5DE655DB4375}" srcOrd="7" destOrd="0" presId="urn:microsoft.com/office/officeart/2005/8/layout/hProcess9"/>
    <dgm:cxn modelId="{167B88B5-E509-4E85-AD1C-A342837C67CA}" type="presParOf" srcId="{0BB3AFE6-7D9B-4A82-9D32-27E9BA3A5CA9}" destId="{4A79CEDD-1F36-4852-AC10-7A20D3EE9DC4}" srcOrd="8" destOrd="0" presId="urn:microsoft.com/office/officeart/2005/8/layout/hProcess9"/>
    <dgm:cxn modelId="{FF0ED99B-F241-4FBB-8181-EE50EFF865D5}" type="presParOf" srcId="{0BB3AFE6-7D9B-4A82-9D32-27E9BA3A5CA9}" destId="{8B3C874D-5469-4362-A7BC-51FB880F5865}" srcOrd="9" destOrd="0" presId="urn:microsoft.com/office/officeart/2005/8/layout/hProcess9"/>
    <dgm:cxn modelId="{0F4AA99C-0ACA-4ABA-8EEE-3E5B76CEA057}" type="presParOf" srcId="{0BB3AFE6-7D9B-4A82-9D32-27E9BA3A5CA9}" destId="{E617A143-1057-49B5-A1EB-613E65BD635E}"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7C975-31FC-4B3B-84D9-74F7FE83ED60}">
      <dsp:nvSpPr>
        <dsp:cNvPr id="0" name=""/>
        <dsp:cNvSpPr/>
      </dsp:nvSpPr>
      <dsp:spPr>
        <a:xfrm>
          <a:off x="831382" y="0"/>
          <a:ext cx="9422329" cy="5552797"/>
        </a:xfrm>
        <a:prstGeom prst="rightArrow">
          <a:avLst/>
        </a:prstGeom>
        <a:solidFill>
          <a:schemeClr val="accent1">
            <a:tint val="40000"/>
            <a:hueOff val="0"/>
            <a:satOff val="0"/>
            <a:lumOff val="0"/>
            <a:alphaOff val="0"/>
          </a:schemeClr>
        </a:soli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6363F54-2CD9-48FC-A88F-1D1DB28300E1}">
      <dsp:nvSpPr>
        <dsp:cNvPr id="0" name=""/>
        <dsp:cNvSpPr/>
      </dsp:nvSpPr>
      <dsp:spPr>
        <a:xfrm>
          <a:off x="3044"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Agility to Scale</a:t>
          </a:r>
        </a:p>
      </dsp:txBody>
      <dsp:txXfrm>
        <a:off x="89577" y="1752372"/>
        <a:ext cx="1599574" cy="2048052"/>
      </dsp:txXfrm>
    </dsp:sp>
    <dsp:sp modelId="{932DF02D-082E-40BA-88E5-15D7A7A90C2A}">
      <dsp:nvSpPr>
        <dsp:cNvPr id="0" name=""/>
        <dsp:cNvSpPr/>
      </dsp:nvSpPr>
      <dsp:spPr>
        <a:xfrm>
          <a:off x="1864317"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In-memory Database Performance</a:t>
          </a:r>
        </a:p>
      </dsp:txBody>
      <dsp:txXfrm>
        <a:off x="1950850" y="1752372"/>
        <a:ext cx="1599574" cy="2048052"/>
      </dsp:txXfrm>
    </dsp:sp>
    <dsp:sp modelId="{E8031F67-63AF-472D-A655-287CF1C6F5DB}">
      <dsp:nvSpPr>
        <dsp:cNvPr id="0" name=""/>
        <dsp:cNvSpPr/>
      </dsp:nvSpPr>
      <dsp:spPr>
        <a:xfrm>
          <a:off x="3725590"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High Availability &amp; Disaster Recovery</a:t>
          </a:r>
        </a:p>
      </dsp:txBody>
      <dsp:txXfrm>
        <a:off x="3812123" y="1752372"/>
        <a:ext cx="1599574" cy="2048052"/>
      </dsp:txXfrm>
    </dsp:sp>
    <dsp:sp modelId="{876A4193-6CBB-40C5-B27B-55EBB843936D}">
      <dsp:nvSpPr>
        <dsp:cNvPr id="0" name=""/>
        <dsp:cNvSpPr/>
      </dsp:nvSpPr>
      <dsp:spPr>
        <a:xfrm>
          <a:off x="5586863"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Enterprise Data Protection &amp; Security</a:t>
          </a:r>
        </a:p>
      </dsp:txBody>
      <dsp:txXfrm>
        <a:off x="5673396" y="1752372"/>
        <a:ext cx="1599574" cy="2048052"/>
      </dsp:txXfrm>
    </dsp:sp>
    <dsp:sp modelId="{4A79CEDD-1F36-4852-AC10-7A20D3EE9DC4}">
      <dsp:nvSpPr>
        <dsp:cNvPr id="0" name=""/>
        <dsp:cNvSpPr/>
      </dsp:nvSpPr>
      <dsp:spPr>
        <a:xfrm>
          <a:off x="7448135"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Safe and Easy Migration</a:t>
          </a:r>
        </a:p>
      </dsp:txBody>
      <dsp:txXfrm>
        <a:off x="7534668" y="1752372"/>
        <a:ext cx="1599574" cy="2048052"/>
      </dsp:txXfrm>
    </dsp:sp>
    <dsp:sp modelId="{E617A143-1057-49B5-A1EB-613E65BD635E}">
      <dsp:nvSpPr>
        <dsp:cNvPr id="0" name=""/>
        <dsp:cNvSpPr/>
      </dsp:nvSpPr>
      <dsp:spPr>
        <a:xfrm>
          <a:off x="9309408" y="1665839"/>
          <a:ext cx="1772640" cy="2221118"/>
        </a:xfrm>
        <a:prstGeom prst="roundRect">
          <a:avLst/>
        </a:prstGeom>
        <a:solidFill>
          <a:schemeClr val="accen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IT standardization between SAP and Non-SAP</a:t>
          </a:r>
        </a:p>
      </dsp:txBody>
      <dsp:txXfrm>
        <a:off x="9395941" y="1752372"/>
        <a:ext cx="1599574" cy="204805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6840" units="cm"/>
          <inkml:channel name="Y" type="integer" max="2000" units="cm"/>
          <inkml:channel name="T" type="integer" max="2.14748E9" units="dev"/>
        </inkml:traceFormat>
        <inkml:channelProperties>
          <inkml:channelProperty channel="X" name="resolution" value="240" units="1/cm"/>
          <inkml:channelProperty channel="Y" name="resolution" value="105.26316" units="1/cm"/>
          <inkml:channelProperty channel="T" name="resolution" value="1" units="1/dev"/>
        </inkml:channelProperties>
      </inkml:inkSource>
      <inkml:timestamp xml:id="ts0" timeString="2018-10-24T14:29:56.428"/>
    </inkml:context>
    <inkml:brush xml:id="br0">
      <inkml:brushProperty name="width" value="0.05292" units="cm"/>
      <inkml:brushProperty name="height" value="0.05292" units="cm"/>
      <inkml:brushProperty name="color" value="#FF0000"/>
    </inkml:brush>
  </inkml:definitions>
  <inkml:trace contextRef="#ctx0" brushRef="#br0">18732 17022 0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ortal.azure.com/#create/Microsoft.Template/uri/https%3A%2F%2Fraw.githubusercontent.com%2FAzure%2Fazure-quickstart-templates%2Fmaster%2Fsap-3-tier-marketplace-image-multi-sid-db%2Fazuredeploy.js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10</a:t>
            </a:fld>
            <a:endParaRPr lang="en-US" dirty="0"/>
          </a:p>
        </p:txBody>
      </p:sp>
    </p:spTree>
    <p:extLst>
      <p:ext uri="{BB962C8B-B14F-4D97-AF65-F5344CB8AC3E}">
        <p14:creationId xmlns:p14="http://schemas.microsoft.com/office/powerpoint/2010/main" val="240577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solutions for the case study include</a:t>
            </a:r>
            <a:r>
              <a:rPr lang="en-US" baseline="0" dirty="0"/>
              <a:t> </a:t>
            </a:r>
            <a:r>
              <a:rPr lang="en-US" dirty="0"/>
              <a:t>virtual machines, virtual networks, VPN gateway, hybrid connectivity, load balancers, and storage, as well as SAP on Azure, with more information available via https://aka.ms/sapazure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2872625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5C4A8A-EB85-48C7-B4E2-8B03D9E9FFB3}" type="slidenum">
              <a:rPr lang="en-US" smtClean="0"/>
              <a:t>14</a:t>
            </a:fld>
            <a:endParaRPr lang="en-US"/>
          </a:p>
        </p:txBody>
      </p:sp>
    </p:spTree>
    <p:extLst>
      <p:ext uri="{BB962C8B-B14F-4D97-AF65-F5344CB8AC3E}">
        <p14:creationId xmlns:p14="http://schemas.microsoft.com/office/powerpoint/2010/main" val="1888921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r>
              <a:rPr lang="en-US" dirty="0"/>
              <a:t>The M-series</a:t>
            </a:r>
            <a:r>
              <a:rPr lang="en-US" baseline="0" dirty="0"/>
              <a:t> is the largest instance size with up to 128 virtual </a:t>
            </a:r>
            <a:r>
              <a:rPr lang="en-US" baseline="0" dirty="0" err="1"/>
              <a:t>cpu’s</a:t>
            </a:r>
            <a:r>
              <a:rPr lang="en-US" baseline="0" dirty="0"/>
              <a:t> (VCPUs). These instances support premium storage for low latency workloads and are designed for the largest enterprise workloads.  These have huge RAM sizes from 1.75TB to 4.0TB of RAM!</a:t>
            </a:r>
            <a:endParaRPr lang="en-US" dirty="0"/>
          </a:p>
        </p:txBody>
      </p:sp>
      <p:sp>
        <p:nvSpPr>
          <p:cNvPr id="4" name="Slide Number Placeholder 3"/>
          <p:cNvSpPr>
            <a:spLocks noGrp="1"/>
          </p:cNvSpPr>
          <p:nvPr>
            <p:ph type="sldNum" sz="quarter" idx="10"/>
          </p:nvPr>
        </p:nvSpPr>
        <p:spPr/>
        <p:txBody>
          <a:bodyPr/>
          <a:lstStyle/>
          <a:p>
            <a:fld id="{01EFE40D-E08A-464F-96D6-CEB0B2DD69BC}" type="slidenum">
              <a:rPr lang="en-US" smtClean="0"/>
              <a:t>15</a:t>
            </a:fld>
            <a:endParaRPr lang="en-US"/>
          </a:p>
        </p:txBody>
      </p:sp>
    </p:spTree>
    <p:extLst>
      <p:ext uri="{BB962C8B-B14F-4D97-AF65-F5344CB8AC3E}">
        <p14:creationId xmlns:p14="http://schemas.microsoft.com/office/powerpoint/2010/main" val="86896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9EEE347-A289-4350-935F-13EA0D0CD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1898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F737FF3-38BB-4D35-AC0B-28F4B23E5F6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0352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737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284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25</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the cost of your</a:t>
            </a:r>
            <a:r>
              <a:rPr lang="en-US" baseline="0" dirty="0"/>
              <a:t> solution, use Azure Pricing Calculator.</a:t>
            </a:r>
            <a:endParaRPr lang="en-US" dirty="0"/>
          </a:p>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26</a:t>
            </a:fld>
            <a:endParaRPr lang="en-US" dirty="0"/>
          </a:p>
        </p:txBody>
      </p:sp>
    </p:spTree>
    <p:extLst>
      <p:ext uri="{BB962C8B-B14F-4D97-AF65-F5344CB8AC3E}">
        <p14:creationId xmlns:p14="http://schemas.microsoft.com/office/powerpoint/2010/main" val="3451903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option delivers the core functionality without SAP HANA high availability and disaster recovery capabilities. It accommodates a hybrid scenario, with the customer’s on-premises corporate network and an Azure datacenter in the East US 2 region. For cross-premises connectivity, it leverages the MPLS-based ExpressRoute circuit.     The solution also includes a standalone HANA production database running on a Standard M128s, memory-optimized Azure VM. The Azure VM is configured with two P30 disks, striped into a single volume hosting data files, which deliver total of 2 TB of disk space and 400 MB/s throughput. Logs are stored on a volume residing on two P15 disks that deliver combined 512 GB of disk space and 250 MB/s throughput. The shared HANA volume uses one P30 disk, with 1 TB of disk space and 200 MB/s throughput.    In addition to the Azure VM hosting HANA DB, the solution includes a pair of Azure VMs virtual machines that serve as the ASCS and the application servers. This satisfies the customer requirement, according to which the Business Warehouse application servers must be able to handle 15,000 SAPS. Two E8_v3 Azure VMs give us total of 18,512 SAPS.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825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400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option delivers the same core functionality as the first option but, in addition, it provides high availability for the SAP HANA components. This is accomplished by provisioning two identically configured M128s Azure VM into the same </a:t>
            </a:r>
            <a:r>
              <a:rPr lang="en-US" sz="1200" kern="1200" dirty="0" err="1">
                <a:solidFill>
                  <a:schemeClr val="tx1"/>
                </a:solidFill>
                <a:effectLst/>
                <a:latin typeface="+mn-lt"/>
                <a:ea typeface="+mn-ea"/>
                <a:cs typeface="+mn-cs"/>
              </a:rPr>
              <a:t>availabilty</a:t>
            </a:r>
            <a:r>
              <a:rPr lang="en-US" sz="1200" kern="1200" dirty="0">
                <a:solidFill>
                  <a:schemeClr val="tx1"/>
                </a:solidFill>
                <a:effectLst/>
                <a:latin typeface="+mn-lt"/>
                <a:ea typeface="+mn-ea"/>
                <a:cs typeface="+mn-cs"/>
              </a:rPr>
              <a:t> set. The two Azure VMs form the database tier and host two identically configured HANA instances replicating synchronously with each other by using HANA System Replication. Implementing high availability in the application tier involves provisioning two pairs of Azure VMs, with each pair in its own availability set. The first pair consists of two E2_v3 Azure VMs hosting SAP ASCS and NFS components. The second pair consists of a two E8_v3 Azure VMs, forming a Linux-based cluster, hosting the application servers and delivering total of 17,512 SAPS.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2726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here is detailed pricing information representing our first proposed solution. The bulk of charges is associated with the networking and compute components. More specifically, they include the cost of ExpressRoute unlimited data plan at 500 Mbps and the cost of the production HANA DB M128s virtual machine running on 24-7 basis. </a:t>
            </a:r>
          </a:p>
          <a:p>
            <a:r>
              <a:rPr lang="en-US" sz="1200" kern="1200" dirty="0">
                <a:solidFill>
                  <a:schemeClr val="tx1"/>
                </a:solidFill>
                <a:effectLst/>
                <a:latin typeface="+mn-lt"/>
                <a:ea typeface="+mn-ea"/>
                <a:cs typeface="+mn-cs"/>
              </a:rPr>
              <a:t>The remaining costs include the compute components that constitute the SAP application tier and the infrastructure of our production environment, as well as compute components of the dev/test and QA environments. In addition, we need to account for the premium storage implemented across both the production and non-production virtual machines. Keep in mind that it is a monthly cost that does not depend on the usage patterns. We also have to take into account the cost of backup, which factors in the number of protected instances and the projected amount of occupied space.</a:t>
            </a:r>
          </a:p>
          <a:p>
            <a:r>
              <a:rPr lang="en-US" sz="1200" kern="1200" dirty="0">
                <a:solidFill>
                  <a:schemeClr val="tx1"/>
                </a:solidFill>
                <a:effectLst/>
                <a:latin typeface="+mn-lt"/>
                <a:ea typeface="+mn-ea"/>
                <a:cs typeface="+mn-cs"/>
              </a:rPr>
              <a:t>Note that the current slide does not take into account licensing costs, ExpressRoute telco charges, pricing of the Microsoft Premier Support which is required when deploying SAP production solutions in Azure, and any managed 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139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3779697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defRPr/>
            </a:pPr>
            <a:r>
              <a:rPr lang="en-US" sz="2400" dirty="0">
                <a:solidFill>
                  <a:schemeClr val="tx1"/>
                </a:solidFill>
              </a:rPr>
              <a:t>Provision Azure infrastructure and two Azure Linux VMs (SLES-for-SAP Applications 12 SP1) using the Azure Resource Manager model</a:t>
            </a:r>
          </a:p>
          <a:p>
            <a:pPr marL="566598" lvl="1" indent="-171450">
              <a:defRPr/>
            </a:pPr>
            <a:r>
              <a:rPr lang="en-US" sz="1800" dirty="0">
                <a:solidFill>
                  <a:schemeClr val="tx1"/>
                </a:solidFill>
              </a:rPr>
              <a:t>The same virtual network, subnet, and availability set, separate Premium Storage accounts</a:t>
            </a:r>
          </a:p>
          <a:p>
            <a:pPr marL="566598" lvl="1" indent="-171450">
              <a:defRPr/>
            </a:pPr>
            <a:r>
              <a:rPr lang="en-US" sz="1800" dirty="0">
                <a:solidFill>
                  <a:schemeClr val="tx1"/>
                </a:solidFill>
              </a:rPr>
              <a:t>Attach Azure Premium storage disks to each VM</a:t>
            </a:r>
          </a:p>
          <a:p>
            <a:pPr marL="566598" lvl="1" indent="-171450">
              <a:defRPr/>
            </a:pPr>
            <a:r>
              <a:rPr lang="en-US" sz="1800" dirty="0">
                <a:solidFill>
                  <a:schemeClr val="tx1"/>
                </a:solidFill>
              </a:rPr>
              <a:t>Create an internal load balancer</a:t>
            </a:r>
          </a:p>
          <a:p>
            <a:pPr marL="566598" lvl="1" indent="-171450">
              <a:defRPr/>
            </a:pPr>
            <a:r>
              <a:rPr lang="en-US" sz="1800" dirty="0">
                <a:solidFill>
                  <a:schemeClr val="tx1"/>
                </a:solidFill>
              </a:rPr>
              <a:t>Back-end pool consisting of both Azure VMs, health probe set to TCP 62503, Load balancing rules: TCP 30315 and 30317, Direct Server Return enabled for both</a:t>
            </a:r>
          </a:p>
          <a:p>
            <a:pPr marL="566598" lvl="1" indent="-171450">
              <a:defRPr/>
            </a:pPr>
            <a:r>
              <a:rPr lang="en-US" sz="1800" dirty="0">
                <a:solidFill>
                  <a:schemeClr val="tx1"/>
                </a:solidFill>
              </a:rPr>
              <a:t>To automate, use the GitHub database template </a:t>
            </a:r>
            <a:br>
              <a:rPr lang="en-US" sz="1800" dirty="0">
                <a:solidFill>
                  <a:schemeClr val="tx1"/>
                </a:solidFill>
              </a:rPr>
            </a:br>
            <a:r>
              <a:rPr lang="en-US" sz="1800" dirty="0">
                <a:solidFill>
                  <a:schemeClr val="tx1"/>
                </a:solidFill>
                <a:hlinkClick r:id="rId3"/>
              </a:rPr>
              <a:t>https://portal.azure.com/#create/Microsoft.Template/uri/https%3A%2F%2Fraw.githubusercontent.com%2FAzure%2Fazure-quickstart-templates%2Fmaster%2Fsap-3-tier-marketplace-image-multi-sid-db%2Fazuredeploy.json</a:t>
            </a:r>
            <a:endParaRPr lang="en-US" sz="1800" dirty="0">
              <a:solidFill>
                <a:schemeClr val="tx1"/>
              </a:solidFill>
            </a:endParaRPr>
          </a:p>
          <a:p>
            <a:pPr marL="457200" indent="-457200">
              <a:buFont typeface="+mj-lt"/>
              <a:buAutoNum type="arabicPeriod"/>
              <a:defRPr/>
            </a:pPr>
            <a:r>
              <a:rPr lang="en-US" sz="2400" dirty="0">
                <a:solidFill>
                  <a:schemeClr val="tx1"/>
                </a:solidFill>
              </a:rPr>
              <a:t>Register SLES to ensure access to package repositories (BYOS only), add the public-cloud module, update OS (sudo zipper update)</a:t>
            </a:r>
          </a:p>
          <a:p>
            <a:pPr marL="457200" indent="-457200">
              <a:buFont typeface="+mj-lt"/>
              <a:buAutoNum type="arabicPeriod"/>
              <a:defRPr/>
            </a:pPr>
            <a:r>
              <a:rPr lang="en-US" sz="2400" dirty="0">
                <a:solidFill>
                  <a:schemeClr val="tx1"/>
                </a:solidFill>
              </a:rPr>
              <a:t>Install HA Extensions (sudo zypper install sle-ha-release fence-agents)</a:t>
            </a:r>
          </a:p>
          <a:p>
            <a:pPr>
              <a:defRPr/>
            </a:pPr>
            <a:r>
              <a:rPr lang="en-US" sz="1600" dirty="0">
                <a:solidFill>
                  <a:schemeClr val="tx1"/>
                </a:solidFill>
              </a:rPr>
              <a:t>4.  Set up disk layout</a:t>
            </a:r>
          </a:p>
          <a:p>
            <a:pPr>
              <a:defRPr/>
            </a:pPr>
            <a:r>
              <a:rPr lang="en-US" sz="800" dirty="0">
                <a:solidFill>
                  <a:schemeClr val="tx1"/>
                </a:solidFill>
              </a:rPr>
              <a:t>      Create physical volumes for all disks that you want to use    </a:t>
            </a:r>
          </a:p>
          <a:p>
            <a:pPr>
              <a:defRPr/>
            </a:pPr>
            <a:r>
              <a:rPr lang="en-US" sz="800" dirty="0">
                <a:solidFill>
                  <a:schemeClr val="tx1"/>
                </a:solidFill>
              </a:rPr>
              <a:t>      Create a volume group for the data files, the log files and the shared HANA directory </a:t>
            </a:r>
          </a:p>
          <a:p>
            <a:pPr>
              <a:defRPr/>
            </a:pPr>
            <a:r>
              <a:rPr lang="en-US" sz="800" dirty="0">
                <a:solidFill>
                  <a:schemeClr val="tx1"/>
                </a:solidFill>
              </a:rPr>
              <a:t>      Create the logical volumes</a:t>
            </a:r>
          </a:p>
          <a:p>
            <a:pPr>
              <a:defRPr/>
            </a:pPr>
            <a:r>
              <a:rPr lang="en-US" sz="800" dirty="0">
                <a:solidFill>
                  <a:schemeClr val="tx1"/>
                </a:solidFill>
              </a:rPr>
              <a:t>      Create the mount directories and copy the UUID of all logical volumes</a:t>
            </a:r>
          </a:p>
          <a:p>
            <a:pPr>
              <a:defRPr/>
            </a:pPr>
            <a:r>
              <a:rPr lang="en-US" sz="800" dirty="0">
                <a:solidFill>
                  <a:schemeClr val="tx1"/>
                </a:solidFill>
              </a:rPr>
              <a:t>      Create fstab entries for the three logical volumes</a:t>
            </a:r>
          </a:p>
          <a:p>
            <a:pPr>
              <a:defRPr/>
            </a:pPr>
            <a:r>
              <a:rPr lang="en-US" sz="800" dirty="0">
                <a:solidFill>
                  <a:schemeClr val="tx1"/>
                </a:solidFill>
              </a:rPr>
              <a:t>      Mount the new volumes</a:t>
            </a:r>
          </a:p>
          <a:p>
            <a:pPr marL="457200" indent="-457200">
              <a:buFont typeface="+mj-lt"/>
              <a:buAutoNum type="arabicPeriod"/>
              <a:defRPr/>
            </a:pPr>
            <a:endParaRPr lang="en-US" sz="2400" dirty="0">
              <a:solidFill>
                <a:schemeClr val="tx1"/>
              </a:solidFill>
              <a:latin typeface="Segoe UI Light"/>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28662265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825338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8D4592-6837-45C4-B65B-13E03ECAF0B2}" type="slidenum">
              <a:rPr lang="en-US" smtClean="0"/>
              <a:t>40</a:t>
            </a:fld>
            <a:endParaRPr lang="en-US" dirty="0"/>
          </a:p>
        </p:txBody>
      </p:sp>
    </p:spTree>
    <p:extLst>
      <p:ext uri="{BB962C8B-B14F-4D97-AF65-F5344CB8AC3E}">
        <p14:creationId xmlns:p14="http://schemas.microsoft.com/office/powerpoint/2010/main" val="1744103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a:t>
            </a:r>
            <a:r>
              <a:rPr lang="en-US" baseline="0" dirty="0"/>
              <a:t> design:</a:t>
            </a:r>
          </a:p>
          <a:p>
            <a:pPr marL="171450" indent="-171450">
              <a:buFontTx/>
              <a:buChar char="-"/>
            </a:pPr>
            <a:r>
              <a:rPr lang="en-US" baseline="0" dirty="0"/>
              <a:t>Uses SAP certified VM sizes (required)</a:t>
            </a:r>
          </a:p>
          <a:p>
            <a:pPr marL="171450" indent="-171450">
              <a:buFontTx/>
              <a:buChar char="-"/>
            </a:pPr>
            <a:r>
              <a:rPr lang="en-US" baseline="0" dirty="0"/>
              <a:t>Uses Premium Storage for databases (required)</a:t>
            </a:r>
          </a:p>
          <a:p>
            <a:pPr marL="171450" indent="-171450">
              <a:buFontTx/>
              <a:buChar char="-"/>
            </a:pPr>
            <a:r>
              <a:rPr lang="en-US" baseline="0" dirty="0"/>
              <a:t>Accounts additional storage for backup (as per customer’s specifications)</a:t>
            </a:r>
          </a:p>
          <a:p>
            <a:pPr marL="171450" indent="-171450">
              <a:buFontTx/>
              <a:buChar char="-"/>
            </a:pPr>
            <a:r>
              <a:rPr lang="en-US" baseline="0" dirty="0"/>
              <a:t>HA/DR (as per customer’s specifications)</a:t>
            </a:r>
          </a:p>
          <a:p>
            <a:pPr marL="171450" indent="-171450">
              <a:buFontTx/>
              <a:buChar char="-"/>
            </a:pPr>
            <a:r>
              <a:rPr lang="en-US" baseline="0" dirty="0"/>
              <a:t>Uses ExpressRoute (as per customer’s specifications)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86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solution sizing is a continuous</a:t>
            </a:r>
            <a:r>
              <a:rPr lang="en-US" baseline="0" dirty="0"/>
              <a:t> process that involve monitoring, re-sizing, and adjusting. Fortunately, resizing Azure VMs is a straightforward process.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7567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3074062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1276946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70963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1/21/2019 11:48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1707537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HWCCT is a tool to verify that is the HANA system configuration – OS, network and storage meets the minimum performance criteria required to run SAP HANA in production.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7549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Best practice for sizing persistence (storage) for SAP HANA.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6269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Refer to the current slide when considering Azure VM based deployments of HANA on Azure – for both production and non-production workloads. As you can see on the current slide these options include DS series VMs – namely DS14_v2 and DS15_v2 – as well as GS series VMs, namely GS4 and GS5. Across these 4 VM sizes, we can implement systems supporting between 24,180 and 41,670 SAPS. The first three VM sizes are intended for non-production workloads, while the last one allows us to deploy SAP Business Warehouse on HANA, HANA Online Analytical Processing, and S/4HANA, with database of up to about half a TB in size. The size limit is imposed by the amount of memory available in GS5 – equal to 448 GB. </a:t>
            </a:r>
          </a:p>
          <a:p>
            <a:r>
              <a:rPr lang="en-US" sz="1200" kern="1200" dirty="0">
                <a:solidFill>
                  <a:schemeClr val="tx1"/>
                </a:solidFill>
                <a:effectLst/>
                <a:latin typeface="+mn-lt"/>
                <a:ea typeface="+mn-ea"/>
                <a:cs typeface="+mn-cs"/>
              </a:rPr>
              <a:t>HANA database and logs must reside on Premium Storage disks. This gives us effectively three choices of disk sizes – represented by the premium storage disk types – P10, P20, P30. Each size corresponds to specific number of IOPS per disk and throughput per disk. In particular, P10 gives us 128GB of storage with 500 IOPS and 100MB/sec throughput, P20 offers 512GB of storage with 2,300 IOPS and 150MB/s, and with P30, you get 1TB of storage with 5000 IOPS and 200 MBPs. If you need to further increase these values, in terms of storage space, IOPS, or throughput, you can create multi-disk volumes by using either MDADM or logical volume manager.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276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Downtime minimized migration to HANA via DMO/SUM – system move. Source primary application server (PAS) must be UNIX/LINUX based.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431A5A-EE56-4DC6-BDEA-58C108574C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521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1/21/2019 11:48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6910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7</a:t>
            </a:fld>
            <a:endParaRPr lang="en-US" dirty="0"/>
          </a:p>
        </p:txBody>
      </p:sp>
    </p:spTree>
    <p:extLst>
      <p:ext uri="{BB962C8B-B14F-4D97-AF65-F5344CB8AC3E}">
        <p14:creationId xmlns:p14="http://schemas.microsoft.com/office/powerpoint/2010/main" val="394932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8</a:t>
            </a:fld>
            <a:endParaRPr lang="en-US" dirty="0"/>
          </a:p>
        </p:txBody>
      </p:sp>
    </p:spTree>
    <p:extLst>
      <p:ext uri="{BB962C8B-B14F-4D97-AF65-F5344CB8AC3E}">
        <p14:creationId xmlns:p14="http://schemas.microsoft.com/office/powerpoint/2010/main" val="3846331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31A5A-EE56-4DC6-BDEA-58C108574C92}" type="slidenum">
              <a:rPr lang="en-US" smtClean="0"/>
              <a:t>9</a:t>
            </a:fld>
            <a:endParaRPr lang="en-US" dirty="0"/>
          </a:p>
        </p:txBody>
      </p:sp>
    </p:spTree>
    <p:extLst>
      <p:ext uri="{BB962C8B-B14F-4D97-AF65-F5344CB8AC3E}">
        <p14:creationId xmlns:p14="http://schemas.microsoft.com/office/powerpoint/2010/main" val="2718361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621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71464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4" r:id="rId19"/>
    <p:sldLayoutId id="2147483695" r:id="rId20"/>
    <p:sldLayoutId id="2147483696"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25.xml"/><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hyperlink" Target="https://docs.microsoft.com/en-us/azure/architecture/reference-architectures/hybrid-networking/hub-spoke" TargetMode="External"/><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7.png"/><Relationship Id="rId3" Type="http://schemas.openxmlformats.org/officeDocument/2006/relationships/image" Target="../media/image28.png"/><Relationship Id="rId7" Type="http://schemas.openxmlformats.org/officeDocument/2006/relationships/image" Target="../media/image20.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image" Target="../media/image19.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SAP HANA on Azure</a:t>
            </a:r>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(4/4)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653523" cy="4751618"/>
          </a:xfrm>
        </p:spPr>
        <p:txBody>
          <a:bodyPr>
            <a:normAutofit/>
          </a:bodyPr>
          <a:lstStyle/>
          <a:p>
            <a:r>
              <a:rPr lang="en-US" sz="3200" dirty="0">
                <a:solidFill>
                  <a:schemeClr val="tx1"/>
                </a:solidFill>
              </a:rPr>
              <a:t>End user access</a:t>
            </a:r>
          </a:p>
          <a:p>
            <a:pPr marL="457200" lvl="1" indent="-457200">
              <a:buClr>
                <a:schemeClr val="tx1"/>
              </a:buClr>
              <a:buFont typeface="Arial" panose="020B0604020202020204" pitchFamily="34" charset="0"/>
              <a:buChar char="•"/>
            </a:pPr>
            <a:r>
              <a:rPr lang="en-US" sz="2800" dirty="0">
                <a:solidFill>
                  <a:schemeClr val="tx1"/>
                </a:solidFill>
              </a:rPr>
              <a:t>User locations – 300 from US, 50 LATAM, 50 Europe, 30 Asia - all intranet</a:t>
            </a:r>
          </a:p>
          <a:p>
            <a:pPr marL="457200" lvl="1" indent="-457200">
              <a:buClr>
                <a:schemeClr val="tx1"/>
              </a:buClr>
              <a:buFont typeface="Arial" panose="020B0604020202020204" pitchFamily="34" charset="0"/>
              <a:buChar char="•"/>
            </a:pPr>
            <a:r>
              <a:rPr lang="en-US" sz="2800" dirty="0">
                <a:solidFill>
                  <a:schemeClr val="tx1"/>
                </a:solidFill>
              </a:rPr>
              <a:t>Currently ExpressRoute is set up to Azure East US 2</a:t>
            </a:r>
          </a:p>
          <a:p>
            <a:pPr marL="457200" lvl="1" indent="-457200">
              <a:buClr>
                <a:schemeClr val="tx1"/>
              </a:buClr>
              <a:buFont typeface="Arial" panose="020B0604020202020204" pitchFamily="34" charset="0"/>
              <a:buChar char="•"/>
            </a:pPr>
            <a:r>
              <a:rPr lang="en-US" sz="2800" dirty="0">
                <a:solidFill>
                  <a:schemeClr val="tx1"/>
                </a:solidFill>
              </a:rPr>
              <a:t>User response time needs to be minimized </a:t>
            </a:r>
          </a:p>
        </p:txBody>
      </p:sp>
    </p:spTree>
    <p:extLst>
      <p:ext uri="{BB962C8B-B14F-4D97-AF65-F5344CB8AC3E}">
        <p14:creationId xmlns:p14="http://schemas.microsoft.com/office/powerpoint/2010/main" val="3524111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questions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rmAutofit/>
          </a:bodyPr>
          <a:lstStyle/>
          <a:p>
            <a:pPr lvl="0"/>
            <a:r>
              <a:rPr lang="en-US" sz="3900" dirty="0"/>
              <a:t>ECC remains on-premises until Dec CY18 – how can we maintain integrations between ECC and BW?</a:t>
            </a:r>
          </a:p>
          <a:p>
            <a:pPr lvl="0"/>
            <a:r>
              <a:rPr lang="en-US" sz="3900" dirty="0"/>
              <a:t>How much does Azure cost? Give us a few options (e.g. HA and non-HA, DR and non-DR). </a:t>
            </a:r>
          </a:p>
          <a:p>
            <a:pPr lvl="0"/>
            <a:r>
              <a:rPr lang="en-US" sz="3900" dirty="0"/>
              <a:t>Do I have to pay for virtual machines when they are stopped?</a:t>
            </a:r>
          </a:p>
          <a:p>
            <a:r>
              <a:rPr lang="en-US" sz="3900" dirty="0"/>
              <a:t>Can I automate the shutdown of virtual machines at periodic times of day?</a:t>
            </a:r>
            <a:endParaRPr lang="en-US" sz="39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831474-A4CA-4929-A6BF-4A94879BE778}"/>
              </a:ext>
            </a:extLst>
          </p:cNvPr>
          <p:cNvSpPr>
            <a:spLocks noGrp="1"/>
          </p:cNvSpPr>
          <p:nvPr>
            <p:ph type="title"/>
          </p:nvPr>
        </p:nvSpPr>
        <p:spPr/>
        <p:txBody>
          <a:bodyPr/>
          <a:lstStyle/>
          <a:p>
            <a:r>
              <a:rPr lang="en-US" sz="4800" dirty="0"/>
              <a:t>SAP on Azure — huge variety on instances</a:t>
            </a:r>
            <a:endParaRPr lang="en-US" dirty="0"/>
          </a:p>
        </p:txBody>
      </p:sp>
      <p:pic>
        <p:nvPicPr>
          <p:cNvPr id="68" name="Picture 67" descr="An image depicting the instance sizes that are certified for SAP on Azure. Included are: A, Av2, Dv2, Dv3, Ev3, G, M and purpose built SAP/HANA.">
            <a:extLst>
              <a:ext uri="{FF2B5EF4-FFF2-40B4-BE49-F238E27FC236}">
                <a16:creationId xmlns:a16="http://schemas.microsoft.com/office/drawing/2014/main" id="{BF4FB497-4D14-447F-AF18-7C2EC8FB237A}"/>
              </a:ext>
            </a:extLst>
          </p:cNvPr>
          <p:cNvPicPr>
            <a:picLocks noChangeAspect="1"/>
          </p:cNvPicPr>
          <p:nvPr/>
        </p:nvPicPr>
        <p:blipFill>
          <a:blip r:embed="rId2"/>
          <a:stretch>
            <a:fillRect/>
          </a:stretch>
        </p:blipFill>
        <p:spPr>
          <a:xfrm>
            <a:off x="460778" y="1563030"/>
            <a:ext cx="11130515" cy="4708678"/>
          </a:xfrm>
          <a:prstGeom prst="rect">
            <a:avLst/>
          </a:prstGeom>
        </p:spPr>
      </p:pic>
    </p:spTree>
    <p:extLst>
      <p:ext uri="{BB962C8B-B14F-4D97-AF65-F5344CB8AC3E}">
        <p14:creationId xmlns:p14="http://schemas.microsoft.com/office/powerpoint/2010/main" val="15702782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3" name="Picture 32" descr="Common scenarios include Azure Infrastructure as a Service and SAP on Azure.">
            <a:extLst>
              <a:ext uri="{FF2B5EF4-FFF2-40B4-BE49-F238E27FC236}">
                <a16:creationId xmlns:a16="http://schemas.microsoft.com/office/drawing/2014/main" id="{6612A311-B6ED-4AE0-8BCA-1E6A3434CD46}"/>
              </a:ext>
            </a:extLst>
          </p:cNvPr>
          <p:cNvPicPr>
            <a:picLocks noChangeAspect="1"/>
          </p:cNvPicPr>
          <p:nvPr/>
        </p:nvPicPr>
        <p:blipFill>
          <a:blip r:embed="rId3"/>
          <a:stretch>
            <a:fillRect/>
          </a:stretch>
        </p:blipFill>
        <p:spPr>
          <a:xfrm>
            <a:off x="1441524" y="1753323"/>
            <a:ext cx="9308951" cy="4218042"/>
          </a:xfrm>
          <a:prstGeom prst="rect">
            <a:avLst/>
          </a:prstGeom>
        </p:spPr>
      </p:pic>
    </p:spTree>
    <p:extLst>
      <p:ext uri="{BB962C8B-B14F-4D97-AF65-F5344CB8AC3E}">
        <p14:creationId xmlns:p14="http://schemas.microsoft.com/office/powerpoint/2010/main" val="545273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ECB3991-AAF9-4643-B0AF-7DC5F506BA40}"/>
              </a:ext>
            </a:extLst>
          </p:cNvPr>
          <p:cNvGraphicFramePr>
            <a:graphicFrameLocks noGrp="1"/>
          </p:cNvGraphicFramePr>
          <p:nvPr>
            <p:extLst>
              <p:ext uri="{D42A27DB-BD31-4B8C-83A1-F6EECF244321}">
                <p14:modId xmlns:p14="http://schemas.microsoft.com/office/powerpoint/2010/main" val="971417345"/>
              </p:ext>
            </p:extLst>
          </p:nvPr>
        </p:nvGraphicFramePr>
        <p:xfrm>
          <a:off x="442672" y="1413302"/>
          <a:ext cx="11170855" cy="4297582"/>
        </p:xfrm>
        <a:graphic>
          <a:graphicData uri="http://schemas.openxmlformats.org/drawingml/2006/table">
            <a:tbl>
              <a:tblPr firstRow="1" bandRow="1">
                <a:tableStyleId>{21E4AEA4-8DFA-4A89-87EB-49C32662AFE0}</a:tableStyleId>
              </a:tblPr>
              <a:tblGrid>
                <a:gridCol w="360924">
                  <a:extLst>
                    <a:ext uri="{9D8B030D-6E8A-4147-A177-3AD203B41FA5}">
                      <a16:colId xmlns:a16="http://schemas.microsoft.com/office/drawing/2014/main" val="2725184960"/>
                    </a:ext>
                  </a:extLst>
                </a:gridCol>
                <a:gridCol w="3872313">
                  <a:extLst>
                    <a:ext uri="{9D8B030D-6E8A-4147-A177-3AD203B41FA5}">
                      <a16:colId xmlns:a16="http://schemas.microsoft.com/office/drawing/2014/main" val="1201680317"/>
                    </a:ext>
                  </a:extLst>
                </a:gridCol>
                <a:gridCol w="4238163">
                  <a:extLst>
                    <a:ext uri="{9D8B030D-6E8A-4147-A177-3AD203B41FA5}">
                      <a16:colId xmlns:a16="http://schemas.microsoft.com/office/drawing/2014/main" val="1665200899"/>
                    </a:ext>
                  </a:extLst>
                </a:gridCol>
                <a:gridCol w="2699455">
                  <a:extLst>
                    <a:ext uri="{9D8B030D-6E8A-4147-A177-3AD203B41FA5}">
                      <a16:colId xmlns:a16="http://schemas.microsoft.com/office/drawing/2014/main" val="4288066691"/>
                    </a:ext>
                  </a:extLst>
                </a:gridCol>
              </a:tblGrid>
              <a:tr h="466088">
                <a:tc>
                  <a:txBody>
                    <a:bodyPr/>
                    <a:lstStyle/>
                    <a:p>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a:t>
                      </a:r>
                      <a:r>
                        <a:rPr lang="en-US" sz="1600" b="0" u="sng" dirty="0">
                          <a:solidFill>
                            <a:schemeClr val="tx1"/>
                          </a:solidFill>
                          <a:latin typeface="+mj-lt"/>
                        </a:rPr>
                        <a:t>Scenario and DB/RAM size</a:t>
                      </a:r>
                      <a:endParaRPr lang="en-US" sz="1600" b="0" u="sng" dirty="0">
                        <a:solidFill>
                          <a:schemeClr val="tx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Select a  Compute SKU based of RAM size required for </a:t>
                      </a:r>
                      <a:r>
                        <a:rPr lang="en-US" sz="1600" i="0" u="sng" dirty="0">
                          <a:solidFill>
                            <a:schemeClr val="tx1"/>
                          </a:solidFill>
                          <a:latin typeface="+mj-lt"/>
                        </a:rPr>
                        <a:t>HANA Database server(s)</a:t>
                      </a:r>
                      <a:endParaRPr lang="en-US" sz="1600" i="0" u="sng" dirty="0">
                        <a:solidFill>
                          <a:schemeClr val="tx1"/>
                        </a:solidFill>
                        <a:latin typeface="+mj-lt"/>
                        <a:cs typeface="Segoe UI Light" panose="020B0502040204020203" pitchFamily="34" charset="0"/>
                      </a:endParaRPr>
                    </a:p>
                  </a:txBody>
                  <a:tcPr marL="91427" marR="91427" marT="45713" marB="45713" anchor="ctr"/>
                </a:tc>
                <a:tc>
                  <a:txBody>
                    <a:bodyPr/>
                    <a:lstStyle/>
                    <a:p>
                      <a:r>
                        <a:rPr lang="en-US" sz="1600" dirty="0">
                          <a:latin typeface="+mj-lt"/>
                        </a:rPr>
                        <a:t>Combine Compute SKUs based on SAPS required for </a:t>
                      </a:r>
                      <a:r>
                        <a:rPr lang="en-US" sz="1600" u="sng" dirty="0">
                          <a:solidFill>
                            <a:schemeClr val="tx1"/>
                          </a:solidFill>
                          <a:latin typeface="+mj-lt"/>
                        </a:rPr>
                        <a:t>SAP application servers</a:t>
                      </a:r>
                      <a:endParaRPr lang="en-US" sz="1600" u="sng" dirty="0">
                        <a:solidFill>
                          <a:schemeClr val="tx1"/>
                        </a:solidFill>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2409207783"/>
                  </a:ext>
                </a:extLst>
              </a:tr>
              <a:tr h="436045">
                <a:tc>
                  <a:txBody>
                    <a:bodyPr/>
                    <a:lstStyle/>
                    <a:p>
                      <a:r>
                        <a:rPr lang="en-US" sz="1600" dirty="0">
                          <a:latin typeface="+mj-lt"/>
                        </a:rPr>
                        <a:t>1</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Dev and Test up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E16s v3, E32s v3, E64s v3, M32ls, M32ts, M64ls, M64s, M64ms, M128s, M128ms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j-lt"/>
                        </a:rPr>
                        <a:t>D v3, E v3, Fractional M VMs – scale out</a:t>
                      </a:r>
                      <a:endParaRPr lang="en-US" sz="1600" dirty="0">
                        <a:latin typeface="+mj-lt"/>
                        <a:cs typeface="Segoe UI Light" panose="020B0502040204020203" pitchFamily="34" charset="0"/>
                      </a:endParaRPr>
                    </a:p>
                  </a:txBody>
                  <a:tcPr marL="91427" marR="91427" marT="45713" marB="45713" anchor="ctr"/>
                </a:tc>
                <a:extLst>
                  <a:ext uri="{0D108BD9-81ED-4DB2-BD59-A6C34878D82A}">
                    <a16:rowId xmlns:a16="http://schemas.microsoft.com/office/drawing/2014/main" val="1737912949"/>
                  </a:ext>
                </a:extLst>
              </a:tr>
              <a:tr h="436045">
                <a:tc>
                  <a:txBody>
                    <a:bodyPr/>
                    <a:lstStyle/>
                    <a:p>
                      <a:r>
                        <a:rPr lang="en-US" sz="1600" dirty="0">
                          <a:latin typeface="+mj-lt"/>
                        </a:rPr>
                        <a:t>2</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OLTP 192GiB to 4TiB (of RAM)</a:t>
                      </a:r>
                      <a:endParaRPr lang="en-US" sz="1600" dirty="0">
                        <a:latin typeface="+mj-lt"/>
                        <a:cs typeface="Segoe UI Light" panose="020B0502040204020203" pitchFamily="34" charset="0"/>
                      </a:endParaRPr>
                    </a:p>
                  </a:txBody>
                  <a:tcPr marL="91427" marR="91427" marT="45713" marB="45713" anchor="ctr"/>
                </a:tc>
                <a:tc>
                  <a:txBody>
                    <a:bodyPr/>
                    <a:lstStyle/>
                    <a:p>
                      <a:r>
                        <a:rPr kumimoji="0" lang="en-US" sz="1600" b="0" i="0" u="none" strike="noStrike" kern="1200" cap="none" spc="0" normalizeH="0" baseline="0" noProof="0" dirty="0">
                          <a:ln>
                            <a:noFill/>
                          </a:ln>
                          <a:solidFill>
                            <a:srgbClr val="353535"/>
                          </a:solidFill>
                          <a:effectLst/>
                          <a:uLnTx/>
                          <a:uFillTx/>
                          <a:latin typeface="Segoe UI Light"/>
                          <a:ea typeface="+mn-ea"/>
                          <a:cs typeface="+mn-cs"/>
                        </a:rPr>
                        <a:t>M32ls, M32ts, M64ls, M64s, M64ms, M128s, M128ms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3943093915"/>
                  </a:ext>
                </a:extLst>
              </a:tr>
              <a:tr h="436045">
                <a:tc>
                  <a:txBody>
                    <a:bodyPr/>
                    <a:lstStyle/>
                    <a:p>
                      <a:r>
                        <a:rPr lang="en-US" sz="1600" dirty="0">
                          <a:latin typeface="+mj-lt"/>
                          <a:cs typeface="Segoe UI Light" panose="020B0502040204020203" pitchFamily="34" charset="0"/>
                        </a:rPr>
                        <a:t>3</a:t>
                      </a:r>
                    </a:p>
                  </a:txBody>
                  <a:tcPr marL="91427" marR="91427" marT="45713" marB="45713" anchor="ctr"/>
                </a:tc>
                <a:tc>
                  <a:txBody>
                    <a:bodyPr/>
                    <a:lstStyle/>
                    <a:p>
                      <a:r>
                        <a:rPr lang="en-US" sz="1600" dirty="0">
                          <a:latin typeface="+mj-lt"/>
                        </a:rPr>
                        <a:t>Production – OLTP 4.1 to 24TiB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a:t>
                      </a:r>
                      <a:br>
                        <a:rPr lang="en-US" sz="1600" dirty="0">
                          <a:latin typeface="+mj-lt"/>
                        </a:rPr>
                      </a:br>
                      <a:r>
                        <a:rPr lang="en-US" sz="1600" dirty="0">
                          <a:latin typeface="+mj-lt"/>
                        </a:rPr>
                        <a:t>S192xm, S384m…. S960m, S768xm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06487678"/>
                  </a:ext>
                </a:extLst>
              </a:tr>
              <a:tr h="436045">
                <a:tc>
                  <a:txBody>
                    <a:bodyPr/>
                    <a:lstStyle/>
                    <a:p>
                      <a:r>
                        <a:rPr lang="en-US" sz="1600" dirty="0">
                          <a:latin typeface="+mj-lt"/>
                          <a:cs typeface="Segoe UI Light" panose="020B0502040204020203" pitchFamily="34" charset="0"/>
                        </a:rPr>
                        <a:t>4</a:t>
                      </a:r>
                    </a:p>
                  </a:txBody>
                  <a:tcPr marL="91427" marR="91427" marT="45713" marB="45713" anchor="ctr"/>
                </a:tc>
                <a:tc>
                  <a:txBody>
                    <a:bodyPr/>
                    <a:lstStyle/>
                    <a:p>
                      <a:r>
                        <a:rPr lang="en-US" sz="1600" dirty="0">
                          <a:latin typeface="+mj-lt"/>
                        </a:rPr>
                        <a:t>Production – OLAP 1 to 2TiB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M64s, M128s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mn-cs"/>
                        </a:rPr>
                        <a:t>D v3, E v3, Fractional M VMs – scale out</a:t>
                      </a:r>
                      <a:endParaRPr kumimoji="0" lang="en-US" sz="1600" b="0" i="0" u="none" strike="noStrike" kern="1200" cap="none" spc="0" normalizeH="0" baseline="0" noProof="0" dirty="0">
                        <a:ln>
                          <a:noFill/>
                        </a:ln>
                        <a:solidFill>
                          <a:prstClr val="black"/>
                        </a:solidFill>
                        <a:effectLst/>
                        <a:uLnTx/>
                        <a:uFillTx/>
                        <a:latin typeface="+mj-l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184735381"/>
                  </a:ext>
                </a:extLst>
              </a:tr>
              <a:tr h="466032">
                <a:tc>
                  <a:txBody>
                    <a:bodyPr/>
                    <a:lstStyle/>
                    <a:p>
                      <a:r>
                        <a:rPr lang="en-US" sz="1600" dirty="0">
                          <a:latin typeface="+mj-lt"/>
                          <a:cs typeface="Segoe UI Light" panose="020B0502040204020203" pitchFamily="34" charset="0"/>
                        </a:rPr>
                        <a:t>5</a:t>
                      </a:r>
                    </a:p>
                  </a:txBody>
                  <a:tcPr marL="91427" marR="91427" marT="45713" marB="45713" anchor="ctr"/>
                </a:tc>
                <a:tc>
                  <a:txBody>
                    <a:bodyPr/>
                    <a:lstStyle/>
                    <a:p>
                      <a:r>
                        <a:rPr lang="en-US" sz="1600" dirty="0">
                          <a:latin typeface="+mj-lt"/>
                        </a:rPr>
                        <a:t>Production – OLAP 2.1 to 4TiB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S384 – scale up</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1207854951"/>
                  </a:ext>
                </a:extLst>
              </a:tr>
              <a:tr h="458235">
                <a:tc>
                  <a:txBody>
                    <a:bodyPr/>
                    <a:lstStyle/>
                    <a:p>
                      <a:r>
                        <a:rPr lang="en-US" sz="1600" dirty="0">
                          <a:latin typeface="+mj-lt"/>
                        </a:rPr>
                        <a:t>6</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Production – OLAP 4.1 to 60TiB (of RAM)</a:t>
                      </a:r>
                      <a:endParaRPr lang="en-US" sz="1600" dirty="0">
                        <a:latin typeface="+mj-lt"/>
                        <a:cs typeface="Segoe UI Light" panose="020B0502040204020203" pitchFamily="34" charset="0"/>
                      </a:endParaRPr>
                    </a:p>
                  </a:txBody>
                  <a:tcPr marL="91427" marR="91427" marT="45713" marB="45713" anchor="ctr"/>
                </a:tc>
                <a:tc>
                  <a:txBody>
                    <a:bodyPr/>
                    <a:lstStyle/>
                    <a:p>
                      <a:r>
                        <a:rPr lang="en-US" sz="1600" dirty="0">
                          <a:latin typeface="+mj-lt"/>
                        </a:rPr>
                        <a:t>HANA Large Instances S72, S96, S192 and S384 – multiple nodes </a:t>
                      </a:r>
                      <a:r>
                        <a:rPr lang="en-US" sz="1600" b="1" u="sng" dirty="0">
                          <a:latin typeface="+mj-lt"/>
                        </a:rPr>
                        <a:t>Scale out</a:t>
                      </a:r>
                      <a:r>
                        <a:rPr lang="en-US" sz="1600" dirty="0">
                          <a:latin typeface="+mj-lt"/>
                        </a:rPr>
                        <a:t> up to 16 nodes</a:t>
                      </a:r>
                      <a:endParaRPr lang="en-US" sz="1600" dirty="0">
                        <a:latin typeface="+mj-lt"/>
                        <a:cs typeface="Segoe UI Light" panose="020B0502040204020203" pitchFamily="34" charset="0"/>
                      </a:endParaRPr>
                    </a:p>
                  </a:txBody>
                  <a:tcPr marL="91427" marR="91427" marT="45713" marB="45713"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a:ea typeface="+mn-ea"/>
                          <a:cs typeface="+mn-cs"/>
                        </a:rPr>
                        <a:t>D v3, E v3, Fractional M VMs – scale out </a:t>
                      </a:r>
                      <a:endParaRPr kumimoji="0" lang="en-US" sz="1600" b="0" i="0" u="none" strike="noStrike" kern="1200" cap="none" spc="0" normalizeH="0" baseline="0" noProof="0" dirty="0">
                        <a:ln>
                          <a:noFill/>
                        </a:ln>
                        <a:solidFill>
                          <a:prstClr val="black"/>
                        </a:solidFill>
                        <a:effectLst/>
                        <a:uLnTx/>
                        <a:uFillTx/>
                        <a:latin typeface="Segoe UI Light"/>
                        <a:ea typeface="+mn-ea"/>
                        <a:cs typeface="Segoe UI Light" panose="020B0502040204020203" pitchFamily="34" charset="0"/>
                      </a:endParaRPr>
                    </a:p>
                  </a:txBody>
                  <a:tcPr marL="91427" marR="91427" marT="45713" marB="45713" anchor="ctr"/>
                </a:tc>
                <a:extLst>
                  <a:ext uri="{0D108BD9-81ED-4DB2-BD59-A6C34878D82A}">
                    <a16:rowId xmlns:a16="http://schemas.microsoft.com/office/drawing/2014/main" val="2633157743"/>
                  </a:ext>
                </a:extLst>
              </a:tr>
            </a:tbl>
          </a:graphicData>
        </a:graphic>
      </p:graphicFrame>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pPr algn="ctr"/>
            <a:r>
              <a:rPr lang="en-US" sz="3200" dirty="0"/>
              <a:t>Determine Azure SKUs for HANA </a:t>
            </a:r>
            <a:r>
              <a:rPr lang="en-US" sz="3200" dirty="0">
                <a:solidFill>
                  <a:schemeClr val="tx1"/>
                </a:solidFill>
              </a:rPr>
              <a:t>based on HANA DB Size and SAPS</a:t>
            </a:r>
            <a:endParaRPr lang="en-US" sz="3200" dirty="0"/>
          </a:p>
        </p:txBody>
      </p:sp>
      <p:sp>
        <p:nvSpPr>
          <p:cNvPr id="23" name="TextBox 22">
            <a:extLst>
              <a:ext uri="{FF2B5EF4-FFF2-40B4-BE49-F238E27FC236}">
                <a16:creationId xmlns:a16="http://schemas.microsoft.com/office/drawing/2014/main" id="{E611B9E0-AB6B-4758-82FA-5CA6CBBE1702}"/>
              </a:ext>
            </a:extLst>
          </p:cNvPr>
          <p:cNvSpPr txBox="1"/>
          <p:nvPr/>
        </p:nvSpPr>
        <p:spPr>
          <a:xfrm>
            <a:off x="614199" y="6139635"/>
            <a:ext cx="10827802" cy="338554"/>
          </a:xfrm>
          <a:prstGeom prst="rect">
            <a:avLst/>
          </a:prstGeom>
          <a:noFill/>
        </p:spPr>
        <p:txBody>
          <a:bodyPr wrap="square" rtlCol="0">
            <a:spAutoFit/>
          </a:bodyPr>
          <a:lstStyle/>
          <a:p>
            <a:pPr defTabSz="914225">
              <a:defRPr/>
            </a:pPr>
            <a:r>
              <a:rPr lang="en-US" sz="1600" dirty="0"/>
              <a:t>(*) OLAP : BW on HANA,  BW/4HANA, Enterprise DWH, Sidecar | OLTP : S/4HANA, Business Suite on HANA, NetWeaver</a:t>
            </a:r>
          </a:p>
        </p:txBody>
      </p:sp>
    </p:spTree>
    <p:extLst>
      <p:ext uri="{BB962C8B-B14F-4D97-AF65-F5344CB8AC3E}">
        <p14:creationId xmlns:p14="http://schemas.microsoft.com/office/powerpoint/2010/main" val="40088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95300" y="365125"/>
            <a:ext cx="9525000" cy="1325563"/>
          </a:xfrm>
        </p:spPr>
        <p:txBody>
          <a:bodyPr/>
          <a:lstStyle/>
          <a:p>
            <a:r>
              <a:rPr lang="en-US" dirty="0"/>
              <a:t>M-Series Virtual Machines</a:t>
            </a:r>
            <a:br>
              <a:rPr lang="en-US" dirty="0"/>
            </a:br>
            <a:r>
              <a:rPr lang="en-US" sz="3137" dirty="0">
                <a:solidFill>
                  <a:schemeClr val="tx1"/>
                </a:solidFill>
              </a:rPr>
              <a:t>Massive memory, CPU, storage, and scale</a:t>
            </a:r>
            <a:endParaRPr lang="en-US" dirty="0">
              <a:solidFill>
                <a:schemeClr val="tx1"/>
              </a:solidFill>
            </a:endParaRPr>
          </a:p>
        </p:txBody>
      </p:sp>
      <p:sp>
        <p:nvSpPr>
          <p:cNvPr id="4" name="Text Placeholder 3">
            <a:extLst>
              <a:ext uri="{FF2B5EF4-FFF2-40B4-BE49-F238E27FC236}">
                <a16:creationId xmlns:a16="http://schemas.microsoft.com/office/drawing/2014/main" id="{4E470164-6B7E-4579-9DDA-28E6638C9656}"/>
              </a:ext>
            </a:extLst>
          </p:cNvPr>
          <p:cNvSpPr>
            <a:spLocks noGrp="1"/>
          </p:cNvSpPr>
          <p:nvPr>
            <p:ph type="body" sz="quarter" idx="4294967295"/>
          </p:nvPr>
        </p:nvSpPr>
        <p:spPr>
          <a:xfrm>
            <a:off x="819150" y="1690688"/>
            <a:ext cx="10410825" cy="1989137"/>
          </a:xfrm>
        </p:spPr>
        <p:txBody>
          <a:bodyPr/>
          <a:lstStyle/>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Hyper-Threaded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Premium Storage and Write Accelerator support</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Based on Intel® Xeon® Processor E7-8890 v3</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High Performance DDR4 memory</a:t>
            </a:r>
          </a:p>
          <a:p>
            <a:pPr defTabSz="914192">
              <a:spcBef>
                <a:spcPts val="588"/>
              </a:spcBef>
              <a:buClr>
                <a:schemeClr val="tx1"/>
              </a:buClr>
            </a:pPr>
            <a:r>
              <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SAP Certified for both HANA and </a:t>
            </a:r>
            <a:r>
              <a:rPr lang="en-US" sz="1961" dirty="0" err="1">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rPr>
              <a:t>AnyDB</a:t>
            </a:r>
            <a:endParaRPr lang="en-US" sz="1961" dirty="0">
              <a:gradFill>
                <a:gsLst>
                  <a:gs pos="1250">
                    <a:schemeClr val="tx1"/>
                  </a:gs>
                  <a:gs pos="99000">
                    <a:schemeClr val="tx1"/>
                  </a:gs>
                </a:gsLst>
                <a:lin ang="5400000" scaled="0"/>
              </a:gradFill>
              <a:latin typeface="Segoe UI Light" panose="020B0502040204020203" pitchFamily="34" charset="0"/>
              <a:cs typeface="Segoe UI Light" panose="020B0502040204020203" pitchFamily="34" charset="0"/>
            </a:endParaRPr>
          </a:p>
        </p:txBody>
      </p:sp>
      <p:graphicFrame>
        <p:nvGraphicFramePr>
          <p:cNvPr id="17" name="Table 16"/>
          <p:cNvGraphicFramePr>
            <a:graphicFrameLocks noGrp="1"/>
          </p:cNvGraphicFramePr>
          <p:nvPr>
            <p:extLst/>
          </p:nvPr>
        </p:nvGraphicFramePr>
        <p:xfrm>
          <a:off x="364952" y="3578859"/>
          <a:ext cx="11462096" cy="2914016"/>
        </p:xfrm>
        <a:graphic>
          <a:graphicData uri="http://schemas.openxmlformats.org/drawingml/2006/table">
            <a:tbl>
              <a:tblPr firstRow="1">
                <a:tableStyleId>{69C7853C-536D-4A76-A0AE-DD22124D55A5}</a:tableStyleId>
              </a:tblPr>
              <a:tblGrid>
                <a:gridCol w="1432762">
                  <a:extLst>
                    <a:ext uri="{9D8B030D-6E8A-4147-A177-3AD203B41FA5}">
                      <a16:colId xmlns:a16="http://schemas.microsoft.com/office/drawing/2014/main" val="2895900535"/>
                    </a:ext>
                  </a:extLst>
                </a:gridCol>
                <a:gridCol w="1212185">
                  <a:extLst>
                    <a:ext uri="{9D8B030D-6E8A-4147-A177-3AD203B41FA5}">
                      <a16:colId xmlns:a16="http://schemas.microsoft.com/office/drawing/2014/main" val="3905696585"/>
                    </a:ext>
                  </a:extLst>
                </a:gridCol>
                <a:gridCol w="1653339">
                  <a:extLst>
                    <a:ext uri="{9D8B030D-6E8A-4147-A177-3AD203B41FA5}">
                      <a16:colId xmlns:a16="http://schemas.microsoft.com/office/drawing/2014/main" val="3593946262"/>
                    </a:ext>
                  </a:extLst>
                </a:gridCol>
                <a:gridCol w="1432762">
                  <a:extLst>
                    <a:ext uri="{9D8B030D-6E8A-4147-A177-3AD203B41FA5}">
                      <a16:colId xmlns:a16="http://schemas.microsoft.com/office/drawing/2014/main" val="2444580219"/>
                    </a:ext>
                  </a:extLst>
                </a:gridCol>
                <a:gridCol w="1432762">
                  <a:extLst>
                    <a:ext uri="{9D8B030D-6E8A-4147-A177-3AD203B41FA5}">
                      <a16:colId xmlns:a16="http://schemas.microsoft.com/office/drawing/2014/main" val="1467832252"/>
                    </a:ext>
                  </a:extLst>
                </a:gridCol>
                <a:gridCol w="1605712">
                  <a:extLst>
                    <a:ext uri="{9D8B030D-6E8A-4147-A177-3AD203B41FA5}">
                      <a16:colId xmlns:a16="http://schemas.microsoft.com/office/drawing/2014/main" val="33564971"/>
                    </a:ext>
                  </a:extLst>
                </a:gridCol>
                <a:gridCol w="1259812">
                  <a:extLst>
                    <a:ext uri="{9D8B030D-6E8A-4147-A177-3AD203B41FA5}">
                      <a16:colId xmlns:a16="http://schemas.microsoft.com/office/drawing/2014/main" val="1691539257"/>
                    </a:ext>
                  </a:extLst>
                </a:gridCol>
                <a:gridCol w="1432762">
                  <a:extLst>
                    <a:ext uri="{9D8B030D-6E8A-4147-A177-3AD203B41FA5}">
                      <a16:colId xmlns:a16="http://schemas.microsoft.com/office/drawing/2014/main" val="2862398401"/>
                    </a:ext>
                  </a:extLst>
                </a:gridCol>
              </a:tblGrid>
              <a:tr h="555783">
                <a:tc>
                  <a:txBody>
                    <a:bodyPr/>
                    <a:lstStyle/>
                    <a:p>
                      <a:pPr algn="ctr" rtl="0" fontAlgn="b">
                        <a:lnSpc>
                          <a:spcPct val="90000"/>
                        </a:lnSpc>
                      </a:pPr>
                      <a:r>
                        <a:rPr lang="en-US" sz="1400" b="0" u="none" strike="noStrike" dirty="0">
                          <a:solidFill>
                            <a:schemeClr val="tx1"/>
                          </a:solidFill>
                          <a:effectLst/>
                        </a:rPr>
                        <a:t>VM size</a:t>
                      </a:r>
                      <a:endParaRPr lang="en-US" sz="1400" b="0" i="0" u="none" strike="noStrike" dirty="0">
                        <a:solidFill>
                          <a:schemeClr val="tx1"/>
                        </a:solidFill>
                        <a:effectLst/>
                        <a:latin typeface="Calibri" panose="020F0502020204030204" pitchFamily="34" charset="0"/>
                      </a:endParaRPr>
                    </a:p>
                  </a:txBody>
                  <a:tcPr marL="179285"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vCPU</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Memory:</a:t>
                      </a:r>
                      <a:r>
                        <a:rPr lang="en-US" sz="1400" b="0" u="none" strike="noStrike" baseline="0" dirty="0">
                          <a:solidFill>
                            <a:schemeClr val="tx1"/>
                          </a:solidFill>
                          <a:effectLst/>
                        </a:rPr>
                        <a:t> </a:t>
                      </a:r>
                      <a:r>
                        <a:rPr lang="en-US" sz="1400" b="0" u="none" strike="noStrike" baseline="0" dirty="0" err="1">
                          <a:solidFill>
                            <a:schemeClr val="tx1"/>
                          </a:solidFill>
                          <a:effectLst/>
                        </a:rPr>
                        <a:t>GiB</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SAPS</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IOPS</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Max cached storage throughput (</a:t>
                      </a:r>
                      <a:r>
                        <a:rPr lang="en-US" sz="1400" b="0" u="none" strike="noStrike" dirty="0" err="1">
                          <a:solidFill>
                            <a:schemeClr val="tx1"/>
                          </a:solidFill>
                          <a:effectLst/>
                        </a:rPr>
                        <a:t>GiB</a:t>
                      </a:r>
                      <a:r>
                        <a:rPr lang="en-US" sz="1400" b="0" u="none" strike="noStrike" dirty="0">
                          <a:solidFill>
                            <a:schemeClr val="tx1"/>
                          </a:solidFill>
                          <a:effectLst/>
                        </a:rPr>
                        <a:t>)</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u="none" strike="noStrike" dirty="0">
                          <a:solidFill>
                            <a:schemeClr val="tx1"/>
                          </a:solidFill>
                          <a:effectLst/>
                        </a:rPr>
                        <a:t>Network Bandwidth</a:t>
                      </a:r>
                      <a:endParaRPr lang="en-US" sz="1400" b="0" i="0" u="none" strike="noStrike" dirty="0">
                        <a:solidFill>
                          <a:schemeClr val="tx1"/>
                        </a:solidFill>
                        <a:effectLst/>
                        <a:latin typeface="Calibri" panose="020F0502020204030204" pitchFamily="34" charset="0"/>
                      </a:endParaRP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tc>
                  <a:txBody>
                    <a:bodyPr/>
                    <a:lstStyle/>
                    <a:p>
                      <a:pPr algn="ctr" rtl="0" fontAlgn="b">
                        <a:lnSpc>
                          <a:spcPct val="90000"/>
                        </a:lnSpc>
                      </a:pPr>
                      <a:r>
                        <a:rPr lang="en-US" sz="1400" b="0" i="0" u="none" strike="noStrike" dirty="0">
                          <a:solidFill>
                            <a:schemeClr val="tx1"/>
                          </a:solidFill>
                          <a:effectLst/>
                          <a:latin typeface="Calibri" panose="020F0502020204030204" pitchFamily="34" charset="0"/>
                        </a:rPr>
                        <a:t>HANA Workload</a:t>
                      </a:r>
                    </a:p>
                  </a:txBody>
                  <a:tcPr marL="143428" marR="143428" marT="89642" marB="89642"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3641864821"/>
                  </a:ext>
                </a:extLst>
              </a:tr>
              <a:tr h="304784">
                <a:tc>
                  <a:txBody>
                    <a:bodyPr/>
                    <a:lstStyle/>
                    <a:p>
                      <a:pPr algn="ctr" rtl="0" fontAlgn="b"/>
                      <a:r>
                        <a:rPr lang="en-US" sz="1200" b="0" i="0" u="none" strike="noStrike" dirty="0">
                          <a:solidFill>
                            <a:schemeClr val="bg1"/>
                          </a:solidFill>
                          <a:effectLst/>
                          <a:latin typeface="+mn-lt"/>
                        </a:rPr>
                        <a:t>M32ts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192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33,670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7067138"/>
                  </a:ext>
                </a:extLst>
              </a:tr>
              <a:tr h="304784">
                <a:tc>
                  <a:txBody>
                    <a:bodyPr/>
                    <a:lstStyle/>
                    <a:p>
                      <a:pPr algn="ctr" rtl="0" fontAlgn="b"/>
                      <a:r>
                        <a:rPr lang="en-US" sz="1200" b="0" i="0" u="none" strike="noStrike" dirty="0">
                          <a:solidFill>
                            <a:schemeClr val="bg1"/>
                          </a:solidFill>
                          <a:effectLst/>
                          <a:latin typeface="+mn-lt"/>
                        </a:rPr>
                        <a:t>M32ls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256</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33,300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400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8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635427858"/>
                  </a:ext>
                </a:extLst>
              </a:tr>
              <a:tr h="304784">
                <a:tc>
                  <a:txBody>
                    <a:bodyPr/>
                    <a:lstStyle/>
                    <a:p>
                      <a:pPr algn="ctr" rtl="0" fontAlgn="b"/>
                      <a:r>
                        <a:rPr lang="en-US" sz="1200" b="0" i="0" u="none" strike="noStrike" dirty="0">
                          <a:solidFill>
                            <a:schemeClr val="bg1"/>
                          </a:solidFill>
                          <a:effectLst/>
                          <a:latin typeface="+mn-lt"/>
                        </a:rPr>
                        <a:t>M64ls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512</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66,600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16 Gbps</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103985155"/>
                  </a:ext>
                </a:extLst>
              </a:tr>
              <a:tr h="304784">
                <a:tc>
                  <a:txBody>
                    <a:bodyPr/>
                    <a:lstStyle/>
                    <a:p>
                      <a:pPr algn="ctr" rtl="0" fontAlgn="b"/>
                      <a:r>
                        <a:rPr lang="en-US" sz="1200" b="0" i="0" u="none" strike="noStrike" dirty="0">
                          <a:solidFill>
                            <a:schemeClr val="bg1"/>
                          </a:solidFill>
                          <a:effectLst/>
                          <a:latin typeface="+mn-lt"/>
                        </a:rPr>
                        <a:t>M64s</a:t>
                      </a: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1,024</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67,315</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302519720"/>
                  </a:ext>
                </a:extLst>
              </a:tr>
              <a:tr h="304784">
                <a:tc>
                  <a:txBody>
                    <a:bodyPr/>
                    <a:lstStyle/>
                    <a:p>
                      <a:pPr algn="ctr" rtl="0" fontAlgn="b"/>
                      <a:r>
                        <a:rPr lang="en-US" sz="1200" u="none" strike="noStrike" dirty="0">
                          <a:solidFill>
                            <a:schemeClr val="bg1"/>
                          </a:solidFill>
                          <a:effectLst/>
                        </a:rPr>
                        <a:t>M64ms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64</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1,792</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68,930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80,000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800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u="none" strike="noStrike" dirty="0">
                          <a:solidFill>
                            <a:schemeClr val="bg1"/>
                          </a:solidFill>
                          <a:effectLst/>
                          <a:latin typeface="+mn-lt"/>
                        </a:rPr>
                        <a:t>16 Gbps</a:t>
                      </a:r>
                      <a:endParaRPr lang="en-US" sz="1200" b="0" i="0" u="none" strike="noStrike" dirty="0">
                        <a:solidFill>
                          <a:schemeClr val="bg1"/>
                        </a:solidFill>
                        <a:effectLst/>
                        <a:latin typeface="+mn-lt"/>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596429359"/>
                  </a:ext>
                </a:extLst>
              </a:tr>
              <a:tr h="304784">
                <a:tc>
                  <a:txBody>
                    <a:bodyPr/>
                    <a:lstStyle/>
                    <a:p>
                      <a:pPr algn="ctr" rtl="0" fontAlgn="b"/>
                      <a:r>
                        <a:rPr lang="en-US" sz="1200" u="none" strike="noStrike">
                          <a:solidFill>
                            <a:schemeClr val="bg1"/>
                          </a:solidFill>
                          <a:effectLst/>
                        </a:rPr>
                        <a:t>M128s</a:t>
                      </a:r>
                      <a:endParaRPr lang="en-US" sz="1200" b="0" i="0" u="none" strike="noStrike">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2,048</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OLAP and 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3041849216"/>
                  </a:ext>
                </a:extLst>
              </a:tr>
              <a:tr h="304784">
                <a:tc>
                  <a:txBody>
                    <a:bodyPr/>
                    <a:lstStyle/>
                    <a:p>
                      <a:pPr algn="ctr" rtl="0" fontAlgn="b"/>
                      <a:r>
                        <a:rPr lang="en-US" sz="1200" u="none" strike="noStrike" dirty="0">
                          <a:solidFill>
                            <a:schemeClr val="bg1"/>
                          </a:solidFill>
                          <a:effectLst/>
                        </a:rPr>
                        <a:t>M128ms</a:t>
                      </a:r>
                      <a:endParaRPr lang="en-US" sz="1200" b="0" i="0" u="none" strike="noStrike" dirty="0">
                        <a:solidFill>
                          <a:schemeClr val="bg1"/>
                        </a:solidFill>
                        <a:effectLst/>
                        <a:latin typeface="Calibri" panose="020F0502020204030204" pitchFamily="34" charset="0"/>
                      </a:endParaRPr>
                    </a:p>
                  </a:txBody>
                  <a:tcPr marL="179285"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a:solidFill>
                            <a:schemeClr val="bg1"/>
                          </a:solidFill>
                          <a:effectLst/>
                        </a:rPr>
                        <a:t>128</a:t>
                      </a:r>
                      <a:endParaRPr lang="en-US" sz="1200" b="0" i="0" u="none" strike="noStrike">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3,800 (= 4,080 GB)</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14367"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134,630</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1,600</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algn="ctr" rtl="0" fontAlgn="b"/>
                      <a:r>
                        <a:rPr lang="en-US" sz="1200" u="none" strike="noStrike" dirty="0">
                          <a:solidFill>
                            <a:schemeClr val="bg1"/>
                          </a:solidFill>
                          <a:effectLst/>
                        </a:rPr>
                        <a:t>25 Gbps</a:t>
                      </a:r>
                      <a:endParaRPr lang="en-US" sz="1200" b="0" i="0" u="none" strike="noStrike" dirty="0">
                        <a:solidFill>
                          <a:schemeClr val="bg1"/>
                        </a:solidFill>
                        <a:effectLst/>
                        <a:latin typeface="Calibri" panose="020F0502020204030204" pitchFamily="34" charset="0"/>
                      </a:endParaRP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tc>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bg1"/>
                          </a:solidFill>
                          <a:effectLst/>
                          <a:latin typeface="+mn-lt"/>
                        </a:rPr>
                        <a:t>OLTP</a:t>
                      </a:r>
                    </a:p>
                  </a:txBody>
                  <a:tcPr marL="143428" marR="143428" marT="62750" marB="6275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715942548"/>
                  </a:ext>
                </a:extLst>
              </a:tr>
            </a:tbl>
          </a:graphicData>
        </a:graphic>
      </p:graphicFrame>
      <p:sp>
        <p:nvSpPr>
          <p:cNvPr id="5" name="TextBox 4">
            <a:extLst>
              <a:ext uri="{FF2B5EF4-FFF2-40B4-BE49-F238E27FC236}">
                <a16:creationId xmlns:a16="http://schemas.microsoft.com/office/drawing/2014/main" id="{8BDB561B-B74E-43C8-9F5D-8AC0576E9437}"/>
              </a:ext>
            </a:extLst>
          </p:cNvPr>
          <p:cNvSpPr txBox="1"/>
          <p:nvPr/>
        </p:nvSpPr>
        <p:spPr>
          <a:xfrm>
            <a:off x="7606729" y="1962490"/>
            <a:ext cx="4220319" cy="1077218"/>
          </a:xfrm>
          <a:prstGeom prst="rect">
            <a:avLst/>
          </a:prstGeom>
          <a:noFill/>
        </p:spPr>
        <p:txBody>
          <a:bodyPr wrap="square" rtlCol="0">
            <a:spAutoFit/>
          </a:bodyPr>
          <a:lstStyle/>
          <a:p>
            <a:pPr defTabSz="914225">
              <a:defRPr/>
            </a:pPr>
            <a:r>
              <a:rPr lang="en-US" sz="1600" dirty="0"/>
              <a:t>(*) OLAP : BW on HANA,  BW/4HANA, Enterprise DWH, Sidecar </a:t>
            </a:r>
          </a:p>
          <a:p>
            <a:pPr defTabSz="914225">
              <a:defRPr/>
            </a:pPr>
            <a:r>
              <a:rPr lang="en-US" sz="1600" dirty="0"/>
              <a:t>(*) OLTP : S/4HANA, Business Suite on HANA, NetWeaver</a:t>
            </a:r>
          </a:p>
        </p:txBody>
      </p:sp>
      <p:sp>
        <p:nvSpPr>
          <p:cNvPr id="6" name="Rectangle 5">
            <a:extLst>
              <a:ext uri="{FF2B5EF4-FFF2-40B4-BE49-F238E27FC236}">
                <a16:creationId xmlns:a16="http://schemas.microsoft.com/office/drawing/2014/main" id="{2B0FAAD3-2C34-4262-91C0-E53A53E2333F}"/>
              </a:ext>
            </a:extLst>
          </p:cNvPr>
          <p:cNvSpPr/>
          <p:nvPr/>
        </p:nvSpPr>
        <p:spPr bwMode="auto">
          <a:xfrm>
            <a:off x="2995685" y="3578859"/>
            <a:ext cx="1671850"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40A07E3-67B6-43A3-B715-06285C33FE5A}"/>
              </a:ext>
            </a:extLst>
          </p:cNvPr>
          <p:cNvSpPr/>
          <p:nvPr/>
        </p:nvSpPr>
        <p:spPr bwMode="auto">
          <a:xfrm>
            <a:off x="10333631" y="3578859"/>
            <a:ext cx="1493417" cy="29140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84C8-9FA9-4A22-8B23-4A7A31962EB1}"/>
              </a:ext>
            </a:extLst>
          </p:cNvPr>
          <p:cNvSpPr>
            <a:spLocks noGrp="1"/>
          </p:cNvSpPr>
          <p:nvPr>
            <p:ph type="title"/>
          </p:nvPr>
        </p:nvSpPr>
        <p:spPr>
          <a:xfrm>
            <a:off x="268080" y="165765"/>
            <a:ext cx="11655840" cy="899665"/>
          </a:xfrm>
        </p:spPr>
        <p:txBody>
          <a:bodyPr/>
          <a:lstStyle/>
          <a:p>
            <a:r>
              <a:rPr lang="en-US" sz="4400" dirty="0">
                <a:solidFill>
                  <a:schemeClr val="tx1"/>
                </a:solidFill>
                <a:cs typeface="Segoe UI Light" panose="020B0502040204020203" pitchFamily="34" charset="0"/>
              </a:rPr>
              <a:t>(SAPS) Azure VM Options for SAP Applications</a:t>
            </a:r>
            <a:endParaRPr lang="en-US" sz="4400" dirty="0">
              <a:solidFill>
                <a:schemeClr val="tx1"/>
              </a:solidFill>
            </a:endParaRPr>
          </a:p>
        </p:txBody>
      </p:sp>
      <p:pic>
        <p:nvPicPr>
          <p:cNvPr id="3" name="Picture 2" descr="Azure VM Options for SAP Applications table.&#10;&#10;A table of Azure VM Options for SAP Applications displays the information in the Instructor Notes.">
            <a:extLst>
              <a:ext uri="{FF2B5EF4-FFF2-40B4-BE49-F238E27FC236}">
                <a16:creationId xmlns:a16="http://schemas.microsoft.com/office/drawing/2014/main" id="{DA1B9BF9-7355-49F9-A4A6-CB5099A88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38" y="1006945"/>
            <a:ext cx="10933938" cy="5592029"/>
          </a:xfrm>
          <a:prstGeom prst="rect">
            <a:avLst/>
          </a:prstGeom>
        </p:spPr>
      </p:pic>
      <p:sp>
        <p:nvSpPr>
          <p:cNvPr id="4" name="TextBox 3">
            <a:extLst>
              <a:ext uri="{FF2B5EF4-FFF2-40B4-BE49-F238E27FC236}">
                <a16:creationId xmlns:a16="http://schemas.microsoft.com/office/drawing/2014/main" id="{60E22668-A91A-48F2-9E32-846A9A1FC992}"/>
              </a:ext>
            </a:extLst>
          </p:cNvPr>
          <p:cNvSpPr txBox="1"/>
          <p:nvPr/>
        </p:nvSpPr>
        <p:spPr>
          <a:xfrm>
            <a:off x="9211700" y="6598974"/>
            <a:ext cx="22906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Segoe UI Light"/>
                <a:ea typeface="+mn-ea"/>
                <a:cs typeface="+mn-cs"/>
              </a:rPr>
              <a:t>Red: certification in roadmap</a:t>
            </a:r>
          </a:p>
        </p:txBody>
      </p:sp>
      <p:sp>
        <p:nvSpPr>
          <p:cNvPr id="5" name="Rectangle 4">
            <a:extLst>
              <a:ext uri="{FF2B5EF4-FFF2-40B4-BE49-F238E27FC236}">
                <a16:creationId xmlns:a16="http://schemas.microsoft.com/office/drawing/2014/main" id="{E3AD3F76-5629-40C2-B9DC-12A4143A8602}"/>
              </a:ext>
            </a:extLst>
          </p:cNvPr>
          <p:cNvSpPr/>
          <p:nvPr/>
        </p:nvSpPr>
        <p:spPr bwMode="auto">
          <a:xfrm>
            <a:off x="3722634" y="978745"/>
            <a:ext cx="602673" cy="570691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2926CEE-B2D4-4546-B23F-1A4A7560B145}"/>
              </a:ext>
            </a:extLst>
          </p:cNvPr>
          <p:cNvSpPr/>
          <p:nvPr/>
        </p:nvSpPr>
        <p:spPr>
          <a:xfrm>
            <a:off x="-95459" y="6542801"/>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SAP Note 1928533 and https://docs.microsoft.com/en-us/azure/virtual-machines/windows/sizes-memory</a:t>
            </a:r>
          </a:p>
        </p:txBody>
      </p:sp>
    </p:spTree>
    <p:extLst>
      <p:ext uri="{BB962C8B-B14F-4D97-AF65-F5344CB8AC3E}">
        <p14:creationId xmlns:p14="http://schemas.microsoft.com/office/powerpoint/2010/main" val="25422474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200" dirty="0"/>
              <a:t>Premium Storage Allocation to run SAP HANA on Azure M Series VM</a:t>
            </a:r>
          </a:p>
        </p:txBody>
      </p:sp>
      <p:pic>
        <p:nvPicPr>
          <p:cNvPr id="3" name="Picture 2">
            <a:extLst>
              <a:ext uri="{FF2B5EF4-FFF2-40B4-BE49-F238E27FC236}">
                <a16:creationId xmlns:a16="http://schemas.microsoft.com/office/drawing/2014/main" id="{9CA225ED-A36B-4059-BA2D-F676AF3739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134597"/>
            <a:ext cx="12192000" cy="3011886"/>
          </a:xfrm>
          <a:prstGeom prst="rect">
            <a:avLst/>
          </a:prstGeom>
        </p:spPr>
      </p:pic>
      <p:sp>
        <p:nvSpPr>
          <p:cNvPr id="4" name="Rectangle 3" descr="A screenshot depicting suggested storage allocation by mount point and where to enable write acceleration.">
            <a:extLst>
              <a:ext uri="{FF2B5EF4-FFF2-40B4-BE49-F238E27FC236}">
                <a16:creationId xmlns:a16="http://schemas.microsoft.com/office/drawing/2014/main" id="{8A9BE08C-451D-4315-8D30-388B20E09548}"/>
              </a:ext>
            </a:extLst>
          </p:cNvPr>
          <p:cNvSpPr/>
          <p:nvPr/>
        </p:nvSpPr>
        <p:spPr>
          <a:xfrm>
            <a:off x="3143534" y="5312502"/>
            <a:ext cx="6996752" cy="646331"/>
          </a:xfrm>
          <a:prstGeom prst="rect">
            <a:avLst/>
          </a:prstGeom>
        </p:spPr>
        <p:txBody>
          <a:bodyPr wrap="square">
            <a:spAutoFit/>
          </a:bodyPr>
          <a:lstStyle/>
          <a:p>
            <a:r>
              <a:rPr lang="en-US" dirty="0">
                <a:solidFill>
                  <a:schemeClr val="bg1"/>
                </a:solidFill>
                <a:highlight>
                  <a:srgbClr val="FFFF00"/>
                </a:highlight>
                <a:latin typeface="Segoe UI Light" panose="020B0502040204020203" pitchFamily="34" charset="0"/>
                <a:cs typeface="Segoe UI Light" panose="020B0502040204020203" pitchFamily="34" charset="0"/>
              </a:rPr>
              <a:t>https://docs.microsoft.com/en-us/azure/virtual-machines/workloads/sap/hana-vm-operations</a:t>
            </a:r>
          </a:p>
        </p:txBody>
      </p:sp>
      <p:sp>
        <p:nvSpPr>
          <p:cNvPr id="5" name="Rectangle 4">
            <a:extLst>
              <a:ext uri="{FF2B5EF4-FFF2-40B4-BE49-F238E27FC236}">
                <a16:creationId xmlns:a16="http://schemas.microsoft.com/office/drawing/2014/main" id="{AE66455F-7F67-409E-9518-206A92EB51DE}"/>
              </a:ext>
            </a:extLst>
          </p:cNvPr>
          <p:cNvSpPr/>
          <p:nvPr/>
        </p:nvSpPr>
        <p:spPr>
          <a:xfrm>
            <a:off x="5056496" y="2006221"/>
            <a:ext cx="1269241" cy="88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A8EE43AD-F96F-4A79-BFF1-5FB8C1C8B3B7}"/>
              </a:ext>
            </a:extLst>
          </p:cNvPr>
          <p:cNvCxnSpPr>
            <a:cxnSpLocks/>
            <a:stCxn id="5" idx="0"/>
          </p:cNvCxnSpPr>
          <p:nvPr/>
        </p:nvCxnSpPr>
        <p:spPr>
          <a:xfrm rot="5400000" flipH="1" flipV="1">
            <a:off x="5718412" y="1398896"/>
            <a:ext cx="580030" cy="634620"/>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3C9B-27B2-4E0E-A942-65FEF0E7407B}"/>
              </a:ext>
            </a:extLst>
          </p:cNvPr>
          <p:cNvSpPr txBox="1"/>
          <p:nvPr/>
        </p:nvSpPr>
        <p:spPr>
          <a:xfrm>
            <a:off x="6413376" y="1222332"/>
            <a:ext cx="3603009"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0" name="Rectangle 9">
            <a:extLst>
              <a:ext uri="{FF2B5EF4-FFF2-40B4-BE49-F238E27FC236}">
                <a16:creationId xmlns:a16="http://schemas.microsoft.com/office/drawing/2014/main" id="{5C90C29B-A7CA-4CBC-A17E-A04CE6C56586}"/>
              </a:ext>
            </a:extLst>
          </p:cNvPr>
          <p:cNvSpPr/>
          <p:nvPr/>
        </p:nvSpPr>
        <p:spPr>
          <a:xfrm>
            <a:off x="8154538" y="5482145"/>
            <a:ext cx="4037462" cy="830997"/>
          </a:xfrm>
          <a:prstGeom prst="rect">
            <a:avLst/>
          </a:prstGeom>
        </p:spPr>
        <p:txBody>
          <a:bodyPr wrap="square">
            <a:spAutoFit/>
          </a:bodyPr>
          <a:lstStyle/>
          <a:p>
            <a:r>
              <a:rPr lang="en-US" sz="1200" dirty="0">
                <a:latin typeface="Segoe UI Light" panose="020B0502040204020203" pitchFamily="34" charset="0"/>
                <a:cs typeface="Segoe UI Light" panose="020B0502040204020203" pitchFamily="34" charset="0"/>
              </a:rPr>
              <a:t>As stripe sizes for the RAID 0 the recommendation is to use:</a:t>
            </a:r>
          </a:p>
          <a:p>
            <a:pPr>
              <a:buFont typeface="Arial" panose="020B0604020202020204" pitchFamily="34" charset="0"/>
              <a:buChar char="•"/>
            </a:pPr>
            <a:r>
              <a:rPr lang="en-US" sz="1200" dirty="0">
                <a:latin typeface="Segoe UI Light" panose="020B0502040204020203" pitchFamily="34" charset="0"/>
                <a:cs typeface="Segoe UI Light" panose="020B0502040204020203" pitchFamily="34" charset="0"/>
              </a:rPr>
              <a:t>64K or 128K for /</a:t>
            </a:r>
            <a:r>
              <a:rPr lang="en-US" sz="1200" dirty="0" err="1">
                <a:latin typeface="Segoe UI Light" panose="020B0502040204020203" pitchFamily="34" charset="0"/>
                <a:cs typeface="Segoe UI Light" panose="020B0502040204020203" pitchFamily="34" charset="0"/>
              </a:rPr>
              <a:t>hana</a:t>
            </a:r>
            <a:r>
              <a:rPr lang="en-US" sz="1200" dirty="0">
                <a:latin typeface="Segoe UI Light" panose="020B0502040204020203" pitchFamily="34" charset="0"/>
                <a:cs typeface="Segoe UI Light" panose="020B0502040204020203" pitchFamily="34" charset="0"/>
              </a:rPr>
              <a:t>/data</a:t>
            </a:r>
          </a:p>
          <a:p>
            <a:pPr>
              <a:buFont typeface="Arial" panose="020B0604020202020204" pitchFamily="34" charset="0"/>
              <a:buChar char="•"/>
            </a:pPr>
            <a:r>
              <a:rPr lang="en-US" sz="1200" dirty="0">
                <a:solidFill>
                  <a:schemeClr val="bg1"/>
                </a:solidFill>
                <a:highlight>
                  <a:srgbClr val="FFFF00"/>
                </a:highlight>
                <a:latin typeface="Segoe UI Light" panose="020B0502040204020203" pitchFamily="34" charset="0"/>
                <a:cs typeface="Segoe UI Light" panose="020B0502040204020203" pitchFamily="34" charset="0"/>
              </a:rPr>
              <a:t>32K for /</a:t>
            </a:r>
            <a:r>
              <a:rPr lang="en-US" sz="1200" dirty="0" err="1">
                <a:solidFill>
                  <a:schemeClr val="bg1"/>
                </a:solidFill>
                <a:highlight>
                  <a:srgbClr val="FFFF00"/>
                </a:highlight>
                <a:latin typeface="Segoe UI Light" panose="020B0502040204020203" pitchFamily="34" charset="0"/>
                <a:cs typeface="Segoe UI Light" panose="020B0502040204020203" pitchFamily="34" charset="0"/>
              </a:rPr>
              <a:t>hana</a:t>
            </a:r>
            <a:r>
              <a:rPr lang="en-US" sz="1200" dirty="0">
                <a:solidFill>
                  <a:schemeClr val="bg1"/>
                </a:solidFill>
                <a:highlight>
                  <a:srgbClr val="FFFF00"/>
                </a:highlight>
                <a:latin typeface="Segoe UI Light" panose="020B0502040204020203" pitchFamily="34" charset="0"/>
                <a:cs typeface="Segoe UI Light" panose="020B0502040204020203" pitchFamily="34" charset="0"/>
              </a:rPr>
              <a:t>/log </a:t>
            </a:r>
            <a:r>
              <a:rPr lang="en-US" sz="1200" dirty="0">
                <a:latin typeface="Segoe UI Light" panose="020B0502040204020203" pitchFamily="34" charset="0"/>
                <a:cs typeface="Segoe UI Light" panose="020B0502040204020203" pitchFamily="34" charset="0"/>
              </a:rPr>
              <a:t>(as Only smaller I/O sizes (&lt;=32KiB) are taking the accelerated path of Write Accelerator)</a:t>
            </a:r>
            <a:endParaRPr lang="en-US" sz="1200" b="0" i="0" dirty="0">
              <a:effectLst/>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9EE60C94-405B-46EB-9443-B25C6A40C986}"/>
              </a:ext>
            </a:extLst>
          </p:cNvPr>
          <p:cNvSpPr/>
          <p:nvPr/>
        </p:nvSpPr>
        <p:spPr>
          <a:xfrm>
            <a:off x="204717" y="5429070"/>
            <a:ext cx="2750023" cy="738664"/>
          </a:xfrm>
          <a:prstGeom prst="rect">
            <a:avLst/>
          </a:prstGeom>
        </p:spPr>
        <p:txBody>
          <a:bodyPr wrap="square">
            <a:spAutoFit/>
          </a:bodyPr>
          <a:lstStyle/>
          <a:p>
            <a:r>
              <a:rPr lang="en-US" sz="1400" dirty="0">
                <a:latin typeface="Segoe UI Light" panose="020B0502040204020203" pitchFamily="34" charset="0"/>
                <a:cs typeface="Segoe UI Light" panose="020B0502040204020203" pitchFamily="34" charset="0"/>
              </a:rPr>
              <a:t>All the disks building those volumes should have caching of those disks set to 'None'.</a:t>
            </a:r>
          </a:p>
        </p:txBody>
      </p:sp>
      <p:sp>
        <p:nvSpPr>
          <p:cNvPr id="12" name="Rectangle 11">
            <a:extLst>
              <a:ext uri="{FF2B5EF4-FFF2-40B4-BE49-F238E27FC236}">
                <a16:creationId xmlns:a16="http://schemas.microsoft.com/office/drawing/2014/main" id="{EFFD86BD-5D24-407B-866A-9764381C8990}"/>
              </a:ext>
            </a:extLst>
          </p:cNvPr>
          <p:cNvSpPr/>
          <p:nvPr/>
        </p:nvSpPr>
        <p:spPr>
          <a:xfrm>
            <a:off x="3182203" y="6005000"/>
            <a:ext cx="4717576"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https://docs.microsoft.com/en-us/azure/virtual-machines/linux/how-to-enable-write-accelerator</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14C5D94-FC80-4EB7-8ED3-50B79377EDFC}"/>
                  </a:ext>
                </a:extLst>
              </p14:cNvPr>
              <p14:cNvContentPartPr/>
              <p14:nvPr/>
            </p14:nvContentPartPr>
            <p14:xfrm>
              <a:off x="6743520" y="6127920"/>
              <a:ext cx="360" cy="360"/>
            </p14:xfrm>
          </p:contentPart>
        </mc:Choice>
        <mc:Fallback xmlns="">
          <p:pic>
            <p:nvPicPr>
              <p:cNvPr id="6" name="Ink 5">
                <a:extLst>
                  <a:ext uri="{FF2B5EF4-FFF2-40B4-BE49-F238E27FC236}">
                    <a16:creationId xmlns:a16="http://schemas.microsoft.com/office/drawing/2014/main" id="{514C5D94-FC80-4EB7-8ED3-50B79377EDFC}"/>
                  </a:ext>
                </a:extLst>
              </p:cNvPr>
              <p:cNvPicPr/>
              <p:nvPr/>
            </p:nvPicPr>
            <p:blipFill>
              <a:blip r:embed="rId4"/>
              <a:stretch>
                <a:fillRect/>
              </a:stretch>
            </p:blipFill>
            <p:spPr>
              <a:xfrm>
                <a:off x="6734160" y="6118560"/>
                <a:ext cx="19080" cy="19080"/>
              </a:xfrm>
              <a:prstGeom prst="rect">
                <a:avLst/>
              </a:prstGeom>
            </p:spPr>
          </p:pic>
        </mc:Fallback>
      </mc:AlternateContent>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7F6AB9-D35F-456F-818F-3C9DB224182C}"/>
              </a:ext>
            </a:extLst>
          </p:cNvPr>
          <p:cNvSpPr>
            <a:spLocks noGrp="1"/>
          </p:cNvSpPr>
          <p:nvPr>
            <p:ph type="title" idx="4294967295"/>
          </p:nvPr>
        </p:nvSpPr>
        <p:spPr>
          <a:xfrm>
            <a:off x="103188" y="217488"/>
            <a:ext cx="12088812" cy="498475"/>
          </a:xfrm>
        </p:spPr>
        <p:txBody>
          <a:bodyPr>
            <a:normAutofit fontScale="90000"/>
          </a:bodyPr>
          <a:lstStyle/>
          <a:p>
            <a:r>
              <a:rPr lang="en-US" sz="4900" dirty="0">
                <a:latin typeface="Segoe UI" panose="020B0502040204020203" pitchFamily="34" charset="0"/>
              </a:rPr>
              <a:t>Premium Storage KPIs (Cost differ by region)</a:t>
            </a:r>
          </a:p>
        </p:txBody>
      </p:sp>
      <p:graphicFrame>
        <p:nvGraphicFramePr>
          <p:cNvPr id="5" name="Table 4">
            <a:extLst>
              <a:ext uri="{FF2B5EF4-FFF2-40B4-BE49-F238E27FC236}">
                <a16:creationId xmlns:a16="http://schemas.microsoft.com/office/drawing/2014/main" id="{32280A11-6F51-48E4-93BE-20EA5D34C89F}"/>
              </a:ext>
            </a:extLst>
          </p:cNvPr>
          <p:cNvGraphicFramePr>
            <a:graphicFrameLocks noGrp="1"/>
          </p:cNvGraphicFramePr>
          <p:nvPr>
            <p:extLst/>
          </p:nvPr>
        </p:nvGraphicFramePr>
        <p:xfrm>
          <a:off x="3269078" y="1776674"/>
          <a:ext cx="8649794" cy="2887547"/>
        </p:xfrm>
        <a:graphic>
          <a:graphicData uri="http://schemas.openxmlformats.org/drawingml/2006/table">
            <a:tbl>
              <a:tblPr firstRow="1" firstCol="1" bandCol="1"/>
              <a:tblGrid>
                <a:gridCol w="1424610">
                  <a:extLst>
                    <a:ext uri="{9D8B030D-6E8A-4147-A177-3AD203B41FA5}">
                      <a16:colId xmlns:a16="http://schemas.microsoft.com/office/drawing/2014/main" val="3500317582"/>
                    </a:ext>
                  </a:extLst>
                </a:gridCol>
                <a:gridCol w="911624">
                  <a:extLst>
                    <a:ext uri="{9D8B030D-6E8A-4147-A177-3AD203B41FA5}">
                      <a16:colId xmlns:a16="http://schemas.microsoft.com/office/drawing/2014/main" val="2183111314"/>
                    </a:ext>
                  </a:extLst>
                </a:gridCol>
                <a:gridCol w="911624">
                  <a:extLst>
                    <a:ext uri="{9D8B030D-6E8A-4147-A177-3AD203B41FA5}">
                      <a16:colId xmlns:a16="http://schemas.microsoft.com/office/drawing/2014/main" val="1420941286"/>
                    </a:ext>
                  </a:extLst>
                </a:gridCol>
                <a:gridCol w="911624">
                  <a:extLst>
                    <a:ext uri="{9D8B030D-6E8A-4147-A177-3AD203B41FA5}">
                      <a16:colId xmlns:a16="http://schemas.microsoft.com/office/drawing/2014/main" val="3717901746"/>
                    </a:ext>
                  </a:extLst>
                </a:gridCol>
                <a:gridCol w="911624">
                  <a:extLst>
                    <a:ext uri="{9D8B030D-6E8A-4147-A177-3AD203B41FA5}">
                      <a16:colId xmlns:a16="http://schemas.microsoft.com/office/drawing/2014/main" val="594706877"/>
                    </a:ext>
                  </a:extLst>
                </a:gridCol>
                <a:gridCol w="859995">
                  <a:extLst>
                    <a:ext uri="{9D8B030D-6E8A-4147-A177-3AD203B41FA5}">
                      <a16:colId xmlns:a16="http://schemas.microsoft.com/office/drawing/2014/main" val="3133262503"/>
                    </a:ext>
                  </a:extLst>
                </a:gridCol>
                <a:gridCol w="906231">
                  <a:extLst>
                    <a:ext uri="{9D8B030D-6E8A-4147-A177-3AD203B41FA5}">
                      <a16:colId xmlns:a16="http://schemas.microsoft.com/office/drawing/2014/main" val="942016152"/>
                    </a:ext>
                  </a:extLst>
                </a:gridCol>
                <a:gridCol w="906231">
                  <a:extLst>
                    <a:ext uri="{9D8B030D-6E8A-4147-A177-3AD203B41FA5}">
                      <a16:colId xmlns:a16="http://schemas.microsoft.com/office/drawing/2014/main" val="3175885136"/>
                    </a:ext>
                  </a:extLst>
                </a:gridCol>
                <a:gridCol w="906231">
                  <a:extLst>
                    <a:ext uri="{9D8B030D-6E8A-4147-A177-3AD203B41FA5}">
                      <a16:colId xmlns:a16="http://schemas.microsoft.com/office/drawing/2014/main" val="2483227964"/>
                    </a:ext>
                  </a:extLst>
                </a:gridCol>
              </a:tblGrid>
              <a:tr h="105071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Premium Storage Disk Type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Disk size</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05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IOPS 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887">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solidFill>
                            <a:schemeClr val="tx1"/>
                          </a:solidFill>
                          <a:latin typeface="+mj-lt"/>
                        </a:rPr>
                        <a:t>Throughput </a:t>
                      </a:r>
                    </a:p>
                    <a:p>
                      <a:pPr algn="ctr"/>
                      <a:r>
                        <a:rPr lang="en-US" sz="1600" b="0" dirty="0">
                          <a:solidFill>
                            <a:schemeClr val="tx1"/>
                          </a:solidFill>
                          <a:latin typeface="+mj-lt"/>
                        </a:rPr>
                        <a:t>per disk</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0" marR="23810" marT="23810" marB="2381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bl>
          </a:graphicData>
        </a:graphic>
      </p:graphicFrame>
      <p:pic>
        <p:nvPicPr>
          <p:cNvPr id="6" name="Picture 5">
            <a:extLst>
              <a:ext uri="{FF2B5EF4-FFF2-40B4-BE49-F238E27FC236}">
                <a16:creationId xmlns:a16="http://schemas.microsoft.com/office/drawing/2014/main" id="{31F2FB75-E168-488F-BCC0-F6C10A0ECD42}"/>
              </a:ext>
            </a:extLst>
          </p:cNvPr>
          <p:cNvPicPr>
            <a:picLocks noChangeAspect="1"/>
          </p:cNvPicPr>
          <p:nvPr/>
        </p:nvPicPr>
        <p:blipFill>
          <a:blip r:embed="rId3" cstate="email">
            <a:lum bright="70000" contrast="-70000"/>
            <a:extLst>
              <a:ext uri="{28A0092B-C50C-407E-A947-70E740481C1C}">
                <a14:useLocalDpi xmlns:a14="http://schemas.microsoft.com/office/drawing/2010/main"/>
              </a:ext>
            </a:extLst>
          </a:blip>
          <a:stretch>
            <a:fillRect/>
          </a:stretch>
        </p:blipFill>
        <p:spPr>
          <a:xfrm>
            <a:off x="351223" y="1194100"/>
            <a:ext cx="1901822" cy="190182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6B08653-C93C-4998-AE07-C3C6BFBE3C77}"/>
              </a:ext>
            </a:extLst>
          </p:cNvPr>
          <p:cNvSpPr txBox="1">
            <a:spLocks/>
          </p:cNvSpPr>
          <p:nvPr/>
        </p:nvSpPr>
        <p:spPr>
          <a:xfrm>
            <a:off x="2967671" y="5488654"/>
            <a:ext cx="8745194" cy="498527"/>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 Stripe Premium Storage Disks to aggregate</a:t>
            </a:r>
          </a:p>
          <a:p>
            <a:pPr marL="0" marR="0" lvl="0" indent="0" algn="ctr" defTabSz="91422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Calibri Light" panose="020F0302020204030204"/>
                <a:ea typeface="+mj-ea"/>
                <a:cs typeface="Segoe UI Light" panose="020B0502040204020203" pitchFamily="34" charset="0"/>
              </a:rPr>
              <a:t>IOPS, Throughput and Storage Capacity</a:t>
            </a:r>
            <a:endParaRPr kumimoji="0" lang="en-US" sz="2400" b="0" i="0" u="none" strike="noStrike" kern="1200" cap="none" spc="0" normalizeH="0" baseline="0" noProof="0" dirty="0">
              <a:ln>
                <a:noFill/>
              </a:ln>
              <a:solidFill>
                <a:schemeClr val="tx1"/>
              </a:solidFill>
              <a:effectLst/>
              <a:uLnTx/>
              <a:uFillTx/>
              <a:latin typeface="Calibri Light" panose="020F0302020204030204"/>
              <a:ea typeface="+mj-ea"/>
            </a:endParaRPr>
          </a:p>
        </p:txBody>
      </p:sp>
      <p:sp>
        <p:nvSpPr>
          <p:cNvPr id="9" name="Text Placeholder 2">
            <a:extLst>
              <a:ext uri="{FF2B5EF4-FFF2-40B4-BE49-F238E27FC236}">
                <a16:creationId xmlns:a16="http://schemas.microsoft.com/office/drawing/2014/main" id="{7ED391AE-C885-4DE0-A691-2102DF872216}"/>
              </a:ext>
            </a:extLst>
          </p:cNvPr>
          <p:cNvSpPr txBox="1">
            <a:spLocks/>
          </p:cNvSpPr>
          <p:nvPr/>
        </p:nvSpPr>
        <p:spPr>
          <a:xfrm>
            <a:off x="221130" y="3095922"/>
            <a:ext cx="2965622" cy="354459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Consistent low latency SSD with predictable throughput</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For high-performance  IO-intensive DB workloads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Single digit ms latencies</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Supports up to 4 TB blob/disk size</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Stripe up to 64 disks for a total of 256 TB</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Disk performance is dependent on the disk size, with up to 7,500 IOPS  per disk </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Pay for what you provision</a:t>
            </a:r>
          </a:p>
          <a:p>
            <a:pPr marL="224097" marR="0" lvl="0" indent="-224097" algn="l" defTabSz="896386" rtl="0" eaLnBrk="1" fontAlgn="auto" latinLnBrk="0" hangingPunct="1">
              <a:lnSpc>
                <a:spcPct val="90000"/>
              </a:lnSpc>
              <a:spcBef>
                <a:spcPts val="98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Semilight"/>
                <a:ea typeface="+mn-ea"/>
                <a:cs typeface="+mn-cs"/>
              </a:rPr>
              <a:t>Check Azure VMs for maximum IOPS</a:t>
            </a:r>
          </a:p>
        </p:txBody>
      </p:sp>
    </p:spTree>
    <p:extLst>
      <p:ext uri="{BB962C8B-B14F-4D97-AF65-F5344CB8AC3E}">
        <p14:creationId xmlns:p14="http://schemas.microsoft.com/office/powerpoint/2010/main" val="2157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238A-CB75-4175-BD25-FB6E96A3B1CC}"/>
              </a:ext>
            </a:extLst>
          </p:cNvPr>
          <p:cNvSpPr>
            <a:spLocks noGrp="1"/>
          </p:cNvSpPr>
          <p:nvPr>
            <p:ph type="title"/>
          </p:nvPr>
        </p:nvSpPr>
        <p:spPr/>
        <p:txBody>
          <a:bodyPr/>
          <a:lstStyle/>
          <a:p>
            <a:r>
              <a:rPr lang="en-US" dirty="0"/>
              <a:t>Common Scenarios</a:t>
            </a:r>
          </a:p>
        </p:txBody>
      </p:sp>
      <p:pic>
        <p:nvPicPr>
          <p:cNvPr id="3" name="Picture 2" descr="Availability Set and Single Instance SLA sequence.&#10;&#10;Under Availability set with 99.95 percent, two fault domain racks each have a virtual machine and are connected. Under Single Instance SLA, a computer points to an Azure Premium Storage account.">
            <a:extLst>
              <a:ext uri="{FF2B5EF4-FFF2-40B4-BE49-F238E27FC236}">
                <a16:creationId xmlns:a16="http://schemas.microsoft.com/office/drawing/2014/main" id="{81C74446-DBF1-4258-A7E0-F95B90E60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64" y="1327757"/>
            <a:ext cx="11679610" cy="4685115"/>
          </a:xfrm>
          <a:prstGeom prst="rect">
            <a:avLst/>
          </a:prstGeom>
        </p:spPr>
      </p:pic>
    </p:spTree>
    <p:extLst>
      <p:ext uri="{BB962C8B-B14F-4D97-AF65-F5344CB8AC3E}">
        <p14:creationId xmlns:p14="http://schemas.microsoft.com/office/powerpoint/2010/main" val="17458237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019377" cy="51829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r>
              <a:rPr lang="en-US" sz="2800" dirty="0"/>
              <a:t>In this workshop, you will look at what is involved in deploying SAP HANA on Azure with the goals of designing for high availability, disaster recovery as well as supportability.</a:t>
            </a:r>
          </a:p>
          <a:p>
            <a:endParaRPr lang="en-US" sz="2400" dirty="0"/>
          </a:p>
          <a:p>
            <a:r>
              <a:rPr lang="en-US" sz="2800" dirty="0"/>
              <a:t>At the end of this workshop, you will be able to better design and deploy SAP HANA on Azure.</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high availability for SAP HANA workloads on Azure VMs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Design disaster recovery for SAP HANA workloads on Azure VMs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E991-0213-41A0-82AE-2778B4A0C913}"/>
              </a:ext>
            </a:extLst>
          </p:cNvPr>
          <p:cNvSpPr>
            <a:spLocks noGrp="1"/>
          </p:cNvSpPr>
          <p:nvPr>
            <p:ph type="title"/>
          </p:nvPr>
        </p:nvSpPr>
        <p:spPr/>
        <p:txBody>
          <a:bodyPr/>
          <a:lstStyle/>
          <a:p>
            <a:r>
              <a:rPr lang="en-US" dirty="0">
                <a:solidFill>
                  <a:schemeClr val="tx1"/>
                </a:solidFill>
              </a:rPr>
              <a:t>SAP HA Architecture</a:t>
            </a:r>
            <a:br>
              <a:rPr lang="en-US" dirty="0">
                <a:solidFill>
                  <a:schemeClr val="tx1"/>
                </a:solidFill>
              </a:rPr>
            </a:br>
            <a:r>
              <a:rPr lang="en-US" sz="2800" dirty="0">
                <a:solidFill>
                  <a:schemeClr val="tx1"/>
                </a:solidFill>
              </a:rPr>
              <a:t>SAP NetWeaver ABAP / Java 7.00 (and higher) – Windows &amp; Linux</a:t>
            </a:r>
            <a:endParaRPr lang="en-US" sz="4400" dirty="0">
              <a:solidFill>
                <a:schemeClr val="tx1"/>
              </a:solidFill>
            </a:endParaRPr>
          </a:p>
        </p:txBody>
      </p:sp>
      <p:pic>
        <p:nvPicPr>
          <p:cNvPr id="15" name="Picture 14">
            <a:extLst>
              <a:ext uri="{FF2B5EF4-FFF2-40B4-BE49-F238E27FC236}">
                <a16:creationId xmlns:a16="http://schemas.microsoft.com/office/drawing/2014/main" id="{67503628-027B-4754-B830-45ECB916637E}"/>
              </a:ext>
            </a:extLst>
          </p:cNvPr>
          <p:cNvPicPr>
            <a:picLocks noChangeAspect="1"/>
          </p:cNvPicPr>
          <p:nvPr/>
        </p:nvPicPr>
        <p:blipFill>
          <a:blip r:embed="rId2"/>
          <a:stretch>
            <a:fillRect/>
          </a:stretch>
        </p:blipFill>
        <p:spPr>
          <a:xfrm>
            <a:off x="11152188" y="1105285"/>
            <a:ext cx="325622" cy="374467"/>
          </a:xfrm>
          <a:prstGeom prst="rect">
            <a:avLst/>
          </a:prstGeom>
        </p:spPr>
      </p:pic>
      <p:pic>
        <p:nvPicPr>
          <p:cNvPr id="16" name="Picture 15">
            <a:extLst>
              <a:ext uri="{FF2B5EF4-FFF2-40B4-BE49-F238E27FC236}">
                <a16:creationId xmlns:a16="http://schemas.microsoft.com/office/drawing/2014/main" id="{0574460F-1914-4B76-BDB8-75BDCC11FA71}"/>
              </a:ext>
            </a:extLst>
          </p:cNvPr>
          <p:cNvPicPr>
            <a:picLocks noChangeAspect="1"/>
          </p:cNvPicPr>
          <p:nvPr/>
        </p:nvPicPr>
        <p:blipFill>
          <a:blip r:embed="rId3"/>
          <a:stretch>
            <a:fillRect/>
          </a:stretch>
        </p:blipFill>
        <p:spPr>
          <a:xfrm>
            <a:off x="10608212" y="1137232"/>
            <a:ext cx="310574" cy="310574"/>
          </a:xfrm>
          <a:prstGeom prst="rect">
            <a:avLst/>
          </a:prstGeom>
        </p:spPr>
      </p:pic>
      <p:pic>
        <p:nvPicPr>
          <p:cNvPr id="20" name="Picture 19" descr="An image that depicts the SAP HA Architecture broken down 4 layers: application server instances, ASCS, File Share, and Database.">
            <a:extLst>
              <a:ext uri="{FF2B5EF4-FFF2-40B4-BE49-F238E27FC236}">
                <a16:creationId xmlns:a16="http://schemas.microsoft.com/office/drawing/2014/main" id="{56E36AD1-1068-4240-9EC2-9AE887D26B19}"/>
              </a:ext>
            </a:extLst>
          </p:cNvPr>
          <p:cNvPicPr>
            <a:picLocks noChangeAspect="1"/>
          </p:cNvPicPr>
          <p:nvPr/>
        </p:nvPicPr>
        <p:blipFill>
          <a:blip r:embed="rId4"/>
          <a:stretch>
            <a:fillRect/>
          </a:stretch>
        </p:blipFill>
        <p:spPr>
          <a:xfrm>
            <a:off x="368863" y="1738627"/>
            <a:ext cx="10865908" cy="4829862"/>
          </a:xfrm>
          <a:prstGeom prst="rect">
            <a:avLst/>
          </a:prstGeom>
        </p:spPr>
      </p:pic>
    </p:spTree>
    <p:extLst>
      <p:ext uri="{BB962C8B-B14F-4D97-AF65-F5344CB8AC3E}">
        <p14:creationId xmlns:p14="http://schemas.microsoft.com/office/powerpoint/2010/main" val="40689818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n image that depicts the availability configuration for each application tier of the SAP deployment.">
            <a:extLst>
              <a:ext uri="{FF2B5EF4-FFF2-40B4-BE49-F238E27FC236}">
                <a16:creationId xmlns:a16="http://schemas.microsoft.com/office/drawing/2014/main" id="{88DB22BF-C709-4EB2-BA9B-383D2A57EC29}"/>
              </a:ext>
            </a:extLst>
          </p:cNvPr>
          <p:cNvPicPr>
            <a:picLocks noChangeAspect="1"/>
          </p:cNvPicPr>
          <p:nvPr/>
        </p:nvPicPr>
        <p:blipFill>
          <a:blip r:embed="rId3"/>
          <a:stretch>
            <a:fillRect/>
          </a:stretch>
        </p:blipFill>
        <p:spPr>
          <a:xfrm>
            <a:off x="353178" y="374434"/>
            <a:ext cx="11330011" cy="6365231"/>
          </a:xfrm>
          <a:prstGeom prst="rect">
            <a:avLst/>
          </a:prstGeom>
        </p:spPr>
      </p:pic>
    </p:spTree>
    <p:extLst>
      <p:ext uri="{BB962C8B-B14F-4D97-AF65-F5344CB8AC3E}">
        <p14:creationId xmlns:p14="http://schemas.microsoft.com/office/powerpoint/2010/main" val="260571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15911948"/>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tx1"/>
                </a:solidFill>
              </a:rPr>
              <a:t>Running SAP HANA on</a:t>
            </a:r>
            <a:br>
              <a:rPr lang="en-US" sz="1999" dirty="0">
                <a:solidFill>
                  <a:schemeClr val="tx1"/>
                </a:solidFill>
              </a:rPr>
            </a:br>
            <a:r>
              <a:rPr lang="en-US" sz="1999" dirty="0">
                <a:solidFill>
                  <a:schemeClr val="tx1"/>
                </a:solidFill>
              </a:rPr>
              <a:t>Azure VM HA</a:t>
            </a:r>
            <a:endParaRPr lang="en-US" sz="2799" dirty="0">
              <a:solidFill>
                <a:schemeClr val="tx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solidFill>
                  <a:schemeClr val="bg1"/>
                </a:solidFill>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722053" y="477073"/>
            <a:ext cx="645539" cy="1963451"/>
          </a:xfrm>
          <a:prstGeom prst="cloudCallout">
            <a:avLst>
              <a:gd name="adj1" fmla="val -13147"/>
              <a:gd name="adj2" fmla="val 2144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516180D-6675-4134-9783-2AF658614FE7}"/>
              </a:ext>
            </a:extLst>
          </p:cNvPr>
          <p:cNvSpPr txBox="1"/>
          <p:nvPr/>
        </p:nvSpPr>
        <p:spPr>
          <a:xfrm>
            <a:off x="1872775" y="1625845"/>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000000"/>
                </a:solidFill>
                <a:effectLst/>
                <a:uLnTx/>
                <a:uFillTx/>
                <a:latin typeface="Segoe UI Light" panose="020B0502040204020203" pitchFamily="34" charset="0"/>
                <a:ea typeface="Arial Unicode MS" pitchFamily="34" charset="-128"/>
                <a:cs typeface="Segoe UI Light" panose="020B0502040204020203" pitchFamily="34" charset="0"/>
              </a:rPr>
              <a:t>Web</a:t>
            </a:r>
          </a:p>
        </p:txBody>
      </p:sp>
    </p:spTree>
    <p:extLst>
      <p:ext uri="{BB962C8B-B14F-4D97-AF65-F5344CB8AC3E}">
        <p14:creationId xmlns:p14="http://schemas.microsoft.com/office/powerpoint/2010/main" val="12885023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2A8F2293-9A64-4009-83D8-1F3B024848DC}"/>
              </a:ext>
            </a:extLst>
          </p:cNvPr>
          <p:cNvSpPr/>
          <p:nvPr/>
        </p:nvSpPr>
        <p:spPr>
          <a:xfrm>
            <a:off x="3046983" y="795659"/>
            <a:ext cx="7790104" cy="5277224"/>
          </a:xfrm>
          <a:prstGeom prst="rect">
            <a:avLst/>
          </a:prstGeom>
          <a:solidFill>
            <a:srgbClr val="D6E3FF"/>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East US 2 Region</a:t>
            </a: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br>
              <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br>
            <a:endParaRPr kumimoji="0" lang="en-US" sz="20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66" name="Rectangle 165">
            <a:extLst>
              <a:ext uri="{FF2B5EF4-FFF2-40B4-BE49-F238E27FC236}">
                <a16:creationId xmlns:a16="http://schemas.microsoft.com/office/drawing/2014/main" id="{2C0BD999-E54F-4D23-99D0-F1FF38848029}"/>
              </a:ext>
            </a:extLst>
          </p:cNvPr>
          <p:cNvSpPr/>
          <p:nvPr/>
        </p:nvSpPr>
        <p:spPr>
          <a:xfrm>
            <a:off x="3218845" y="2088074"/>
            <a:ext cx="7475311" cy="3233422"/>
          </a:xfrm>
          <a:prstGeom prst="rect">
            <a:avLst/>
          </a:prstGeom>
          <a:solidFill>
            <a:srgbClr val="89C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EC15915-2727-4AAD-AF33-8EE69A8C124D}"/>
              </a:ext>
            </a:extLst>
          </p:cNvPr>
          <p:cNvSpPr/>
          <p:nvPr/>
        </p:nvSpPr>
        <p:spPr>
          <a:xfrm>
            <a:off x="3320829" y="2182721"/>
            <a:ext cx="2260659" cy="269878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(Hub)</a:t>
            </a:r>
          </a:p>
        </p:txBody>
      </p:sp>
      <p:sp>
        <p:nvSpPr>
          <p:cNvPr id="63" name="Rectangle 62"/>
          <p:cNvSpPr/>
          <p:nvPr/>
        </p:nvSpPr>
        <p:spPr>
          <a:xfrm>
            <a:off x="3422762" y="2431999"/>
            <a:ext cx="430473" cy="234570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GW</a:t>
            </a:r>
            <a:b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a:t>
            </a:r>
          </a:p>
        </p:txBody>
      </p:sp>
      <p:pic>
        <p:nvPicPr>
          <p:cNvPr id="73" name="Picture 72">
            <a:extLst>
              <a:ext uri="{FF2B5EF4-FFF2-40B4-BE49-F238E27FC236}">
                <a16:creationId xmlns:a16="http://schemas.microsoft.com/office/drawing/2014/main" id="{D118CAD0-33A5-4D83-AEE4-D1780C5B03D8}"/>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5217720" y="2143511"/>
            <a:ext cx="301737" cy="301737"/>
          </a:xfrm>
          <a:prstGeom prst="rect">
            <a:avLst/>
          </a:prstGeom>
        </p:spPr>
      </p:pic>
      <p:pic>
        <p:nvPicPr>
          <p:cNvPr id="96" name="Picture 95">
            <a:extLst>
              <a:ext uri="{FF2B5EF4-FFF2-40B4-BE49-F238E27FC236}">
                <a16:creationId xmlns:a16="http://schemas.microsoft.com/office/drawing/2014/main" id="{47431B4B-7497-4D58-B69A-F6523A5183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06947" y="3650453"/>
            <a:ext cx="239412" cy="239412"/>
          </a:xfrm>
          <a:prstGeom prst="rect">
            <a:avLst/>
          </a:prstGeom>
        </p:spPr>
      </p:pic>
      <p:sp>
        <p:nvSpPr>
          <p:cNvPr id="164" name="Rectangle 163">
            <a:extLst>
              <a:ext uri="{FF2B5EF4-FFF2-40B4-BE49-F238E27FC236}">
                <a16:creationId xmlns:a16="http://schemas.microsoft.com/office/drawing/2014/main" id="{314416F3-2DB6-4118-A5AF-17C04E4B012E}"/>
              </a:ext>
            </a:extLst>
          </p:cNvPr>
          <p:cNvSpPr/>
          <p:nvPr/>
        </p:nvSpPr>
        <p:spPr>
          <a:xfrm>
            <a:off x="3940003" y="2418609"/>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lvl="0" algn="ctr">
              <a:defRPr/>
            </a:pP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DMZ</a:t>
            </a:r>
          </a:p>
        </p:txBody>
      </p:sp>
      <p:sp>
        <p:nvSpPr>
          <p:cNvPr id="218" name="Rectangle 217">
            <a:extLst>
              <a:ext uri="{FF2B5EF4-FFF2-40B4-BE49-F238E27FC236}">
                <a16:creationId xmlns:a16="http://schemas.microsoft.com/office/drawing/2014/main" id="{BCA0AB0A-4A1C-4E7C-8AE3-724E5AEBF974}"/>
              </a:ext>
            </a:extLst>
          </p:cNvPr>
          <p:cNvSpPr/>
          <p:nvPr/>
        </p:nvSpPr>
        <p:spPr>
          <a:xfrm>
            <a:off x="5857586" y="2189632"/>
            <a:ext cx="4703385" cy="269187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VNET (Spoke – SAP Prod/Non-Prod)</a:t>
            </a:r>
          </a:p>
        </p:txBody>
      </p:sp>
      <p:sp>
        <p:nvSpPr>
          <p:cNvPr id="140" name="Rectangle 139">
            <a:extLst>
              <a:ext uri="{FF2B5EF4-FFF2-40B4-BE49-F238E27FC236}">
                <a16:creationId xmlns:a16="http://schemas.microsoft.com/office/drawing/2014/main" id="{3C417FEF-9C95-4017-893B-D77C0B307EEA}"/>
              </a:ext>
            </a:extLst>
          </p:cNvPr>
          <p:cNvSpPr/>
          <p:nvPr/>
        </p:nvSpPr>
        <p:spPr>
          <a:xfrm>
            <a:off x="11005569" y="800847"/>
            <a:ext cx="975922" cy="5277224"/>
          </a:xfrm>
          <a:prstGeom prst="rect">
            <a:avLst/>
          </a:prstGeom>
          <a:solidFill>
            <a:srgbClr val="737373">
              <a:lumMod val="40000"/>
              <a:lumOff val="60000"/>
            </a:srgbClr>
          </a:solidFill>
          <a:ln w="10795" cap="flat" cmpd="sng" algn="ctr">
            <a:solidFill>
              <a:srgbClr val="002060">
                <a:shade val="50000"/>
              </a:srgbClr>
            </a:solidFill>
            <a:prstDash val="solid"/>
          </a:ln>
          <a:effectLst/>
        </p:spPr>
        <p:txBody>
          <a:bodyPr rtlCol="0" anchor="t" anchorCtr="0"/>
          <a:lstStyle/>
          <a:p>
            <a:pPr algn="ctr" defTabSz="914126">
              <a:defRPr/>
            </a:pPr>
            <a:br>
              <a:rPr lang="en-US" sz="900" kern="0" dirty="0">
                <a:solidFill>
                  <a:sysClr val="windowText" lastClr="000000"/>
                </a:solidFill>
                <a:latin typeface="Segoe UI Light" panose="020B0502040204020203" pitchFamily="34" charset="0"/>
                <a:cs typeface="Segoe UI Light" panose="020B0502040204020203" pitchFamily="34" charset="0"/>
              </a:rPr>
            </a:br>
            <a:br>
              <a:rPr lang="en-US" sz="900" kern="0" dirty="0">
                <a:solidFill>
                  <a:sysClr val="windowText" lastClr="000000"/>
                </a:solidFill>
                <a:latin typeface="Segoe UI Light" panose="020B0502040204020203" pitchFamily="34" charset="0"/>
                <a:cs typeface="Segoe UI Light" panose="020B0502040204020203" pitchFamily="34" charset="0"/>
              </a:rPr>
            </a:b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10" name="Picture 209">
            <a:extLst>
              <a:ext uri="{FF2B5EF4-FFF2-40B4-BE49-F238E27FC236}">
                <a16:creationId xmlns:a16="http://schemas.microsoft.com/office/drawing/2014/main" id="{557058C0-7BC6-4457-818D-C144F358873A}"/>
              </a:ext>
            </a:extLst>
          </p:cNvPr>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11354410" y="2164850"/>
            <a:ext cx="298396" cy="298396"/>
          </a:xfrm>
          <a:prstGeom prst="rect">
            <a:avLst/>
          </a:prstGeom>
        </p:spPr>
      </p:pic>
      <p:sp>
        <p:nvSpPr>
          <p:cNvPr id="213" name="TextBox 212">
            <a:extLst>
              <a:ext uri="{FF2B5EF4-FFF2-40B4-BE49-F238E27FC236}">
                <a16:creationId xmlns:a16="http://schemas.microsoft.com/office/drawing/2014/main" id="{4E2E93EA-43DC-4F5F-A278-2CB040A87539}"/>
              </a:ext>
            </a:extLst>
          </p:cNvPr>
          <p:cNvSpPr txBox="1"/>
          <p:nvPr/>
        </p:nvSpPr>
        <p:spPr>
          <a:xfrm>
            <a:off x="11194722" y="2440524"/>
            <a:ext cx="611639" cy="230772"/>
          </a:xfrm>
          <a:prstGeom prst="rect">
            <a:avLst/>
          </a:prstGeom>
          <a:noFill/>
        </p:spPr>
        <p:txBody>
          <a:bodyPr wrap="square" rtlCol="0">
            <a:spAutoFit/>
          </a:bodyPr>
          <a:lstStyle/>
          <a:p>
            <a:pPr algn="ctr" defTabSz="914126">
              <a:defRPr/>
            </a:pPr>
            <a:r>
              <a:rPr lang="en-US" sz="900" kern="0" dirty="0">
                <a:solidFill>
                  <a:sysClr val="windowText" lastClr="000000"/>
                </a:solidFill>
                <a:latin typeface="Segoe UI Light" panose="020B0502040204020203" pitchFamily="34" charset="0"/>
                <a:cs typeface="Segoe UI Light" panose="020B0502040204020203" pitchFamily="34" charset="0"/>
              </a:rPr>
              <a:t>Storage</a:t>
            </a:r>
          </a:p>
        </p:txBody>
      </p:sp>
      <p:sp>
        <p:nvSpPr>
          <p:cNvPr id="243" name="Rectangle 242">
            <a:extLst>
              <a:ext uri="{FF2B5EF4-FFF2-40B4-BE49-F238E27FC236}">
                <a16:creationId xmlns:a16="http://schemas.microsoft.com/office/drawing/2014/main" id="{DC0B0E24-D960-45FF-AAF3-5CA767A822BE}"/>
              </a:ext>
            </a:extLst>
          </p:cNvPr>
          <p:cNvSpPr/>
          <p:nvPr/>
        </p:nvSpPr>
        <p:spPr>
          <a:xfrm>
            <a:off x="290745" y="2483268"/>
            <a:ext cx="1493155" cy="2594757"/>
          </a:xfrm>
          <a:prstGeom prst="rect">
            <a:avLst/>
          </a:prstGeom>
          <a:solidFill>
            <a:srgbClr val="FFFFFF">
              <a:lumMod val="95000"/>
            </a:srgbClr>
          </a:solidFill>
          <a:ln w="10795" cap="flat" cmpd="sng" algn="ctr">
            <a:solidFill>
              <a:srgbClr val="002060">
                <a:shade val="50000"/>
              </a:srgbClr>
            </a:solidFill>
            <a:prstDash val="solid"/>
          </a:ln>
          <a:effectLst/>
        </p:spPr>
        <p:txBody>
          <a:bodyPr rtlCol="0" anchor="t" anchorCtr="0"/>
          <a:lstStyle/>
          <a:p>
            <a:pPr algn="ctr" defTabSz="914093">
              <a:defRPr/>
            </a:pPr>
            <a:r>
              <a:rPr lang="en-US" altLang="ja-JP" sz="1200" kern="0" dirty="0">
                <a:solidFill>
                  <a:srgbClr val="353535"/>
                </a:solidFill>
                <a:latin typeface="Segoe UI Light" panose="020B0502040204020203" pitchFamily="34" charset="0"/>
                <a:ea typeface="ＭＳ Ｐゴシック" panose="020B0600070205080204" pitchFamily="34" charset="-128"/>
                <a:cs typeface="Segoe UI Light" panose="020B0502040204020203" pitchFamily="34" charset="0"/>
              </a:rPr>
              <a:t>Customer Corporate Network</a:t>
            </a: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br>
              <a:rPr lang="en-US" altLang="ja-JP" sz="1799" kern="0" dirty="0">
                <a:solidFill>
                  <a:srgbClr val="353535"/>
                </a:solidFill>
                <a:latin typeface="Calibri" panose="020F0502020204030204"/>
                <a:ea typeface="ＭＳ Ｐゴシック" panose="020B0600070205080204" pitchFamily="34" charset="-128"/>
              </a:rPr>
            </a:br>
            <a:endParaRPr lang="en-US" sz="1799" kern="0" dirty="0">
              <a:solidFill>
                <a:srgbClr val="353535"/>
              </a:solidFill>
              <a:latin typeface="Calibri" panose="020F0502020204030204"/>
            </a:endParaRPr>
          </a:p>
        </p:txBody>
      </p:sp>
      <p:pic>
        <p:nvPicPr>
          <p:cNvPr id="244" name="Picture 12" descr="C:\Program Files\Microsoft Resource DVD Artwork\DVD_ART\Artwork_Imagery\Shapes and Graphics\circular shapes\Circle with Photo\meeting circle.png">
            <a:extLst>
              <a:ext uri="{FF2B5EF4-FFF2-40B4-BE49-F238E27FC236}">
                <a16:creationId xmlns:a16="http://schemas.microsoft.com/office/drawing/2014/main" id="{F1CFC3BA-AE4C-446D-9E42-804AFCB27C7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494" y="3074613"/>
            <a:ext cx="511391" cy="512775"/>
          </a:xfrm>
          <a:prstGeom prst="rect">
            <a:avLst/>
          </a:prstGeom>
          <a:noFill/>
          <a:ln w="9525">
            <a:noFill/>
            <a:miter lim="800000"/>
            <a:headEnd/>
            <a:tailEnd/>
          </a:ln>
        </p:spPr>
      </p:pic>
      <p:pic>
        <p:nvPicPr>
          <p:cNvPr id="245" name="Picture 13" descr="C:\Program Files\Microsoft Resource DVD Artwork\DVD_ART\Artwork_Imagery\Shapes and Graphics\circular shapes\Circle with Photo\customer happy smiling woman circle.png">
            <a:extLst>
              <a:ext uri="{FF2B5EF4-FFF2-40B4-BE49-F238E27FC236}">
                <a16:creationId xmlns:a16="http://schemas.microsoft.com/office/drawing/2014/main" id="{01AD388C-6206-494B-A005-2236E30E8CB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1702" y="3074220"/>
            <a:ext cx="518605" cy="512775"/>
          </a:xfrm>
          <a:prstGeom prst="rect">
            <a:avLst/>
          </a:prstGeom>
          <a:noFill/>
          <a:ln w="9525">
            <a:noFill/>
            <a:miter lim="800000"/>
            <a:headEnd/>
            <a:tailEnd/>
          </a:ln>
        </p:spPr>
      </p:pic>
      <p:pic>
        <p:nvPicPr>
          <p:cNvPr id="246" name="Picture 245">
            <a:extLst>
              <a:ext uri="{FF2B5EF4-FFF2-40B4-BE49-F238E27FC236}">
                <a16:creationId xmlns:a16="http://schemas.microsoft.com/office/drawing/2014/main" id="{C7346D11-8E1F-4749-A74F-8E6D34213EA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r="60423" b="6626"/>
          <a:stretch/>
        </p:blipFill>
        <p:spPr>
          <a:xfrm>
            <a:off x="559544" y="3763036"/>
            <a:ext cx="289875" cy="307490"/>
          </a:xfrm>
          <a:prstGeom prst="rect">
            <a:avLst/>
          </a:prstGeom>
        </p:spPr>
      </p:pic>
      <p:pic>
        <p:nvPicPr>
          <p:cNvPr id="247" name="Picture 246">
            <a:extLst>
              <a:ext uri="{FF2B5EF4-FFF2-40B4-BE49-F238E27FC236}">
                <a16:creationId xmlns:a16="http://schemas.microsoft.com/office/drawing/2014/main" id="{4A948AF4-691C-4098-A7BC-27AB71D5743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12547" y="3770284"/>
            <a:ext cx="334778" cy="334778"/>
          </a:xfrm>
          <a:prstGeom prst="rect">
            <a:avLst/>
          </a:prstGeom>
        </p:spPr>
      </p:pic>
      <p:pic>
        <p:nvPicPr>
          <p:cNvPr id="248" name="Picture 13" descr="Host Integration Server (HIS) sm">
            <a:extLst>
              <a:ext uri="{FF2B5EF4-FFF2-40B4-BE49-F238E27FC236}">
                <a16:creationId xmlns:a16="http://schemas.microsoft.com/office/drawing/2014/main" id="{3EE6F16B-9F43-4894-B7D9-614476FB03F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3063" y="4298011"/>
            <a:ext cx="396868" cy="627840"/>
          </a:xfrm>
          <a:prstGeom prst="rect">
            <a:avLst/>
          </a:prstGeom>
          <a:noFill/>
          <a:ln w="9525">
            <a:noFill/>
            <a:miter lim="800000"/>
            <a:headEnd/>
            <a:tailEnd/>
          </a:ln>
        </p:spPr>
      </p:pic>
      <p:pic>
        <p:nvPicPr>
          <p:cNvPr id="249" name="Picture 20" descr="Cray mainframe_medium">
            <a:extLst>
              <a:ext uri="{FF2B5EF4-FFF2-40B4-BE49-F238E27FC236}">
                <a16:creationId xmlns:a16="http://schemas.microsoft.com/office/drawing/2014/main" id="{3AB6D78C-AE22-4FE4-A8C9-05BCF7D977F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153672" y="4354435"/>
            <a:ext cx="409358" cy="530641"/>
          </a:xfrm>
          <a:prstGeom prst="rect">
            <a:avLst/>
          </a:prstGeom>
          <a:noFill/>
          <a:ln w="9525">
            <a:noFill/>
            <a:miter lim="800000"/>
            <a:headEnd/>
            <a:tailEnd/>
          </a:ln>
        </p:spPr>
      </p:pic>
      <p:cxnSp>
        <p:nvCxnSpPr>
          <p:cNvPr id="252" name="Connector: Elbow 251">
            <a:extLst>
              <a:ext uri="{FF2B5EF4-FFF2-40B4-BE49-F238E27FC236}">
                <a16:creationId xmlns:a16="http://schemas.microsoft.com/office/drawing/2014/main" id="{14EFBBF6-428F-4383-B320-1B955549B5ED}"/>
              </a:ext>
            </a:extLst>
          </p:cNvPr>
          <p:cNvCxnSpPr>
            <a:cxnSpLocks/>
            <a:stCxn id="243" idx="3"/>
            <a:endCxn id="96" idx="1"/>
          </p:cNvCxnSpPr>
          <p:nvPr/>
        </p:nvCxnSpPr>
        <p:spPr>
          <a:xfrm flipV="1">
            <a:off x="1783900" y="3770159"/>
            <a:ext cx="1723047" cy="10488"/>
          </a:xfrm>
          <a:prstGeom prst="bentConnector3">
            <a:avLst>
              <a:gd name="adj1" fmla="val 50000"/>
            </a:avLst>
          </a:prstGeom>
          <a:noFill/>
          <a:ln w="28575" cap="flat" cmpd="sng" algn="ctr">
            <a:solidFill>
              <a:srgbClr val="FFFF00"/>
            </a:solidFill>
            <a:prstDash val="solid"/>
          </a:ln>
          <a:effectLst/>
        </p:spPr>
      </p:cxnSp>
      <p:sp>
        <p:nvSpPr>
          <p:cNvPr id="265" name="Rectangle 264">
            <a:extLst>
              <a:ext uri="{FF2B5EF4-FFF2-40B4-BE49-F238E27FC236}">
                <a16:creationId xmlns:a16="http://schemas.microsoft.com/office/drawing/2014/main" id="{7FBC6534-901F-4BBD-96F2-9D7460633B26}"/>
              </a:ext>
            </a:extLst>
          </p:cNvPr>
          <p:cNvSpPr/>
          <p:nvPr/>
        </p:nvSpPr>
        <p:spPr>
          <a:xfrm>
            <a:off x="4739474" y="2431115"/>
            <a:ext cx="719901" cy="23577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Shared</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Management</a:t>
            </a:r>
            <a:br>
              <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br>
            <a:endParaRPr kumimoji="0" lang="en-US" sz="7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275" name="Rectangle 274">
            <a:extLst>
              <a:ext uri="{FF2B5EF4-FFF2-40B4-BE49-F238E27FC236}">
                <a16:creationId xmlns:a16="http://schemas.microsoft.com/office/drawing/2014/main" id="{F7FB6E05-BC2D-4D6C-90A9-3F53DB4721ED}"/>
              </a:ext>
            </a:extLst>
          </p:cNvPr>
          <p:cNvSpPr/>
          <p:nvPr/>
        </p:nvSpPr>
        <p:spPr>
          <a:xfrm>
            <a:off x="5929377" y="2396598"/>
            <a:ext cx="4553999" cy="10549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cxnSp>
        <p:nvCxnSpPr>
          <p:cNvPr id="32" name="Connector: Elbow 31">
            <a:extLst>
              <a:ext uri="{FF2B5EF4-FFF2-40B4-BE49-F238E27FC236}">
                <a16:creationId xmlns:a16="http://schemas.microsoft.com/office/drawing/2014/main" id="{455F8975-0FFF-4C7F-A644-0CAB438FF4D4}"/>
              </a:ext>
            </a:extLst>
          </p:cNvPr>
          <p:cNvCxnSpPr>
            <a:cxnSpLocks/>
            <a:stCxn id="118" idx="3"/>
            <a:endCxn id="218" idx="1"/>
          </p:cNvCxnSpPr>
          <p:nvPr/>
        </p:nvCxnSpPr>
        <p:spPr>
          <a:xfrm>
            <a:off x="5581488" y="3532112"/>
            <a:ext cx="276098" cy="3455"/>
          </a:xfrm>
          <a:prstGeom prst="bentConnector3">
            <a:avLst>
              <a:gd name="adj1" fmla="val 50000"/>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0" name="Rectangle 359">
            <a:extLst>
              <a:ext uri="{FF2B5EF4-FFF2-40B4-BE49-F238E27FC236}">
                <a16:creationId xmlns:a16="http://schemas.microsoft.com/office/drawing/2014/main" id="{D372FA96-42E2-43C8-987A-97E3E5690B3D}"/>
              </a:ext>
            </a:extLst>
          </p:cNvPr>
          <p:cNvSpPr/>
          <p:nvPr/>
        </p:nvSpPr>
        <p:spPr>
          <a:xfrm>
            <a:off x="5932401" y="3544892"/>
            <a:ext cx="4553999" cy="105126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lIns="27432" tIns="27432" rIns="27432" bIns="27432"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Subnet Non- </a:t>
            </a:r>
            <a:r>
              <a:rPr lang="en-US" sz="1000" kern="0" dirty="0">
                <a:solidFill>
                  <a:sysClr val="windowText" lastClr="000000"/>
                </a:solidFill>
                <a:latin typeface="Segoe UI Light" panose="020B0502040204020203" pitchFamily="34" charset="0"/>
                <a:cs typeface="Segoe UI Light" panose="020B0502040204020203" pitchFamily="34" charset="0"/>
              </a:rPr>
              <a:t>Prod BW AP+DB </a:t>
            </a:r>
            <a:endPar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56" name="Title 1">
            <a:extLst>
              <a:ext uri="{FF2B5EF4-FFF2-40B4-BE49-F238E27FC236}">
                <a16:creationId xmlns:a16="http://schemas.microsoft.com/office/drawing/2014/main" id="{D3608771-E6A2-4A7D-BA70-65CC1F7E8A10}"/>
              </a:ext>
            </a:extLst>
          </p:cNvPr>
          <p:cNvSpPr txBox="1">
            <a:spLocks/>
          </p:cNvSpPr>
          <p:nvPr/>
        </p:nvSpPr>
        <p:spPr>
          <a:xfrm>
            <a:off x="118260" y="5369228"/>
            <a:ext cx="2200951" cy="90031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5331" kern="1200" cap="none" spc="-133" baseline="0">
                <a:solidFill>
                  <a:schemeClr val="accent1"/>
                </a:solidFill>
                <a:latin typeface="Segoe UI Light" pitchFamily="34" charset="0"/>
                <a:ea typeface="+mj-ea"/>
                <a:cs typeface="Segoe UI Light" panose="020B0502040204020203" pitchFamily="34" charset="0"/>
              </a:defRPr>
            </a:lvl1pPr>
          </a:lstStyle>
          <a:p>
            <a:pPr algn="ctr"/>
            <a:r>
              <a:rPr lang="en-US" sz="1999" dirty="0">
                <a:solidFill>
                  <a:schemeClr val="tx1"/>
                </a:solidFill>
              </a:rPr>
              <a:t>Running SAP HANA on</a:t>
            </a:r>
            <a:br>
              <a:rPr lang="en-US" sz="1999" dirty="0">
                <a:solidFill>
                  <a:schemeClr val="tx1"/>
                </a:solidFill>
              </a:rPr>
            </a:br>
            <a:r>
              <a:rPr lang="en-US" sz="1999" dirty="0">
                <a:solidFill>
                  <a:schemeClr val="tx1"/>
                </a:solidFill>
              </a:rPr>
              <a:t>Azure VM HA</a:t>
            </a:r>
            <a:endParaRPr lang="en-US" sz="2799" dirty="0">
              <a:solidFill>
                <a:schemeClr val="tx1"/>
              </a:solidFill>
            </a:endParaRPr>
          </a:p>
        </p:txBody>
      </p:sp>
      <p:pic>
        <p:nvPicPr>
          <p:cNvPr id="172" name="Picture 171">
            <a:extLst>
              <a:ext uri="{FF2B5EF4-FFF2-40B4-BE49-F238E27FC236}">
                <a16:creationId xmlns:a16="http://schemas.microsoft.com/office/drawing/2014/main" id="{4C4B64E3-EB76-4557-9BDC-BB2B30B0B9DE}"/>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10170075" y="2132568"/>
            <a:ext cx="301737" cy="301737"/>
          </a:xfrm>
          <a:prstGeom prst="rect">
            <a:avLst/>
          </a:prstGeom>
        </p:spPr>
      </p:pic>
      <p:sp>
        <p:nvSpPr>
          <p:cNvPr id="222" name="TextBox 221">
            <a:extLst>
              <a:ext uri="{FF2B5EF4-FFF2-40B4-BE49-F238E27FC236}">
                <a16:creationId xmlns:a16="http://schemas.microsoft.com/office/drawing/2014/main" id="{2013ABE6-9213-4885-B7EF-A35B2CD20DC9}"/>
              </a:ext>
            </a:extLst>
          </p:cNvPr>
          <p:cNvSpPr txBox="1"/>
          <p:nvPr/>
        </p:nvSpPr>
        <p:spPr>
          <a:xfrm>
            <a:off x="3520563" y="4944888"/>
            <a:ext cx="1637547" cy="338554"/>
          </a:xfrm>
          <a:prstGeom prst="rect">
            <a:avLst/>
          </a:prstGeom>
          <a:noFill/>
        </p:spPr>
        <p:txBody>
          <a:bodyPr wrap="square" rtlCol="0">
            <a:spAutoFit/>
          </a:bodyPr>
          <a:lstStyle/>
          <a:p>
            <a:pPr algn="ctr"/>
            <a:r>
              <a:rPr lang="en-US" sz="1600" dirty="0">
                <a:latin typeface="Segoe UI Light" panose="020B0502040204020203" pitchFamily="34" charset="0"/>
                <a:cs typeface="Segoe UI Light" panose="020B0502040204020203" pitchFamily="34" charset="0"/>
              </a:rPr>
              <a:t>Subscription </a:t>
            </a:r>
          </a:p>
        </p:txBody>
      </p:sp>
      <p:pic>
        <p:nvPicPr>
          <p:cNvPr id="207" name="Picture 206">
            <a:extLst>
              <a:ext uri="{FF2B5EF4-FFF2-40B4-BE49-F238E27FC236}">
                <a16:creationId xmlns:a16="http://schemas.microsoft.com/office/drawing/2014/main" id="{F905B508-D290-4568-A155-F1A84DD2129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324478" y="4934471"/>
            <a:ext cx="328110" cy="328110"/>
          </a:xfrm>
          <a:prstGeom prst="rect">
            <a:avLst/>
          </a:prstGeom>
        </p:spPr>
      </p:pic>
      <p:grpSp>
        <p:nvGrpSpPr>
          <p:cNvPr id="163" name="Group 162">
            <a:extLst>
              <a:ext uri="{FF2B5EF4-FFF2-40B4-BE49-F238E27FC236}">
                <a16:creationId xmlns:a16="http://schemas.microsoft.com/office/drawing/2014/main" id="{48C1D2DD-8F80-47F5-8499-B36E1D82F333}"/>
              </a:ext>
            </a:extLst>
          </p:cNvPr>
          <p:cNvGrpSpPr/>
          <p:nvPr/>
        </p:nvGrpSpPr>
        <p:grpSpPr>
          <a:xfrm>
            <a:off x="11067591" y="151331"/>
            <a:ext cx="871624" cy="1122380"/>
            <a:chOff x="5171489" y="583574"/>
            <a:chExt cx="2350934" cy="1572991"/>
          </a:xfrm>
          <a:solidFill>
            <a:srgbClr val="FFFFCC"/>
          </a:solidFill>
        </p:grpSpPr>
        <p:sp>
          <p:nvSpPr>
            <p:cNvPr id="165" name="Rectangular Callout 50">
              <a:extLst>
                <a:ext uri="{FF2B5EF4-FFF2-40B4-BE49-F238E27FC236}">
                  <a16:creationId xmlns:a16="http://schemas.microsoft.com/office/drawing/2014/main" id="{1AB01F96-43AD-46AD-8C61-622802382144}"/>
                </a:ext>
              </a:extLst>
            </p:cNvPr>
            <p:cNvSpPr/>
            <p:nvPr/>
          </p:nvSpPr>
          <p:spPr>
            <a:xfrm>
              <a:off x="5171489" y="964426"/>
              <a:ext cx="2350934" cy="1192139"/>
            </a:xfrm>
            <a:prstGeom prst="wedgeRectCallout">
              <a:avLst>
                <a:gd name="adj1" fmla="val -21083"/>
                <a:gd name="adj2" fmla="val 131814"/>
              </a:avLst>
            </a:prstGeom>
            <a:grpFill/>
            <a:ln w="6350" cap="flat" cmpd="sng" algn="ctr">
              <a:solidFill>
                <a:srgbClr val="5B9BD5"/>
              </a:solidFill>
              <a:prstDash val="solid"/>
              <a:miter lim="800000"/>
            </a:ln>
            <a:effectLst/>
          </p:spPr>
          <p:txBody>
            <a:bodyPr lIns="45720" rIns="27432" rtlCol="0" anchor="ctr"/>
            <a:lstStyle/>
            <a:p>
              <a:pPr lvl="0" algn="ctr">
                <a:defRPr/>
              </a:pPr>
              <a:r>
                <a:rPr lang="en-US" sz="1100" kern="0" dirty="0">
                  <a:solidFill>
                    <a:sysClr val="windowText" lastClr="000000"/>
                  </a:solidFill>
                  <a:latin typeface="Calibri Light" panose="020F0302020204030204"/>
                </a:rPr>
                <a:t>How to size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storage to store backup ?</a:t>
              </a:r>
              <a:endParaRPr lang="en-US" sz="1100" kern="0" dirty="0">
                <a:solidFill>
                  <a:srgbClr val="FF0000"/>
                </a:solidFill>
                <a:latin typeface="Calibri Light" panose="020F0302020204030204"/>
              </a:endParaRPr>
            </a:p>
          </p:txBody>
        </p:sp>
        <p:sp>
          <p:nvSpPr>
            <p:cNvPr id="167" name="Oval 166">
              <a:extLst>
                <a:ext uri="{FF2B5EF4-FFF2-40B4-BE49-F238E27FC236}">
                  <a16:creationId xmlns:a16="http://schemas.microsoft.com/office/drawing/2014/main" id="{C2BFD7E0-E3F2-412D-825F-2EE25287C8F7}"/>
                </a:ext>
              </a:extLst>
            </p:cNvPr>
            <p:cNvSpPr/>
            <p:nvPr/>
          </p:nvSpPr>
          <p:spPr>
            <a:xfrm>
              <a:off x="6624359" y="583574"/>
              <a:ext cx="647120" cy="358425"/>
            </a:xfrm>
            <a:prstGeom prst="ellipse">
              <a:avLst/>
            </a:prstGeom>
            <a:grpFill/>
            <a:ln w="9525" cap="flat" cmpd="sng" algn="ctr">
              <a:solidFill>
                <a:srgbClr val="5B9BD5">
                  <a:shade val="50000"/>
                </a:srgbClr>
              </a:solidFill>
              <a:prstDash val="solid"/>
              <a:miter lim="800000"/>
            </a:ln>
            <a:effectLst/>
          </p:spPr>
          <p:txBody>
            <a:bodyPr lIns="45720" rIns="2743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8</a:t>
              </a:r>
            </a:p>
          </p:txBody>
        </p:sp>
      </p:grpSp>
      <p:grpSp>
        <p:nvGrpSpPr>
          <p:cNvPr id="171" name="Group 170">
            <a:extLst>
              <a:ext uri="{FF2B5EF4-FFF2-40B4-BE49-F238E27FC236}">
                <a16:creationId xmlns:a16="http://schemas.microsoft.com/office/drawing/2014/main" id="{968E2658-AEE9-461F-A8BB-5CCDF2469553}"/>
              </a:ext>
            </a:extLst>
          </p:cNvPr>
          <p:cNvGrpSpPr/>
          <p:nvPr/>
        </p:nvGrpSpPr>
        <p:grpSpPr>
          <a:xfrm>
            <a:off x="4966942" y="5006349"/>
            <a:ext cx="2119624" cy="971573"/>
            <a:chOff x="4920444" y="4388425"/>
            <a:chExt cx="2119624" cy="971573"/>
          </a:xfrm>
          <a:solidFill>
            <a:srgbClr val="FFFFCC"/>
          </a:solidFill>
        </p:grpSpPr>
        <p:sp>
          <p:nvSpPr>
            <p:cNvPr id="178" name="Oval 177">
              <a:extLst>
                <a:ext uri="{FF2B5EF4-FFF2-40B4-BE49-F238E27FC236}">
                  <a16:creationId xmlns:a16="http://schemas.microsoft.com/office/drawing/2014/main" id="{A7218060-D924-4C93-A7A5-088EB8D4B93D}"/>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6</a:t>
              </a:r>
            </a:p>
          </p:txBody>
        </p:sp>
        <p:sp>
          <p:nvSpPr>
            <p:cNvPr id="179" name="Rectangular Callout 172">
              <a:extLst>
                <a:ext uri="{FF2B5EF4-FFF2-40B4-BE49-F238E27FC236}">
                  <a16:creationId xmlns:a16="http://schemas.microsoft.com/office/drawing/2014/main" id="{056E9115-2569-4FEE-8675-0168D6EB6B94}"/>
                </a:ext>
              </a:extLst>
            </p:cNvPr>
            <p:cNvSpPr/>
            <p:nvPr/>
          </p:nvSpPr>
          <p:spPr>
            <a:xfrm>
              <a:off x="4920444" y="4388425"/>
              <a:ext cx="2119624" cy="738077"/>
            </a:xfrm>
            <a:prstGeom prst="wedgeRectCallout">
              <a:avLst>
                <a:gd name="adj1" fmla="val 43210"/>
                <a:gd name="adj2" fmla="val -320581"/>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highly available SAP ASCS and NFS </a:t>
              </a:r>
              <a:r>
                <a:rPr lang="en-US" sz="1100" kern="0" dirty="0">
                  <a:solidFill>
                    <a:sysClr val="windowText" lastClr="000000"/>
                  </a:solidFill>
                  <a:latin typeface="Calibri Light" panose="020F0302020204030204"/>
                </a:rPr>
                <a:t>on Linux Clusters ?</a:t>
              </a:r>
              <a:endParaRPr lang="en-US" sz="1100" b="1" kern="0" dirty="0">
                <a:solidFill>
                  <a:srgbClr val="FF0000"/>
                </a:solidFill>
                <a:latin typeface="Calibri Light" panose="020F0302020204030204"/>
              </a:endParaRPr>
            </a:p>
          </p:txBody>
        </p:sp>
      </p:grpSp>
      <p:grpSp>
        <p:nvGrpSpPr>
          <p:cNvPr id="180" name="Group 179">
            <a:extLst>
              <a:ext uri="{FF2B5EF4-FFF2-40B4-BE49-F238E27FC236}">
                <a16:creationId xmlns:a16="http://schemas.microsoft.com/office/drawing/2014/main" id="{02043710-473B-455F-9BCA-087D9E9842A6}"/>
              </a:ext>
            </a:extLst>
          </p:cNvPr>
          <p:cNvGrpSpPr/>
          <p:nvPr/>
        </p:nvGrpSpPr>
        <p:grpSpPr>
          <a:xfrm>
            <a:off x="6892528" y="1026799"/>
            <a:ext cx="1054597" cy="974587"/>
            <a:chOff x="6224957" y="-594709"/>
            <a:chExt cx="1054597" cy="974587"/>
          </a:xfrm>
          <a:solidFill>
            <a:srgbClr val="FFFFCC"/>
          </a:solidFill>
        </p:grpSpPr>
        <p:sp>
          <p:nvSpPr>
            <p:cNvPr id="181" name="Oval 180">
              <a:extLst>
                <a:ext uri="{FF2B5EF4-FFF2-40B4-BE49-F238E27FC236}">
                  <a16:creationId xmlns:a16="http://schemas.microsoft.com/office/drawing/2014/main" id="{76D477AD-4A62-4991-97B5-14A146134114}"/>
                </a:ext>
              </a:extLst>
            </p:cNvPr>
            <p:cNvSpPr/>
            <p:nvPr/>
          </p:nvSpPr>
          <p:spPr>
            <a:xfrm>
              <a:off x="6255848" y="-594709"/>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7</a:t>
              </a:r>
            </a:p>
          </p:txBody>
        </p:sp>
        <p:sp>
          <p:nvSpPr>
            <p:cNvPr id="182" name="Rectangular Callout 172">
              <a:extLst>
                <a:ext uri="{FF2B5EF4-FFF2-40B4-BE49-F238E27FC236}">
                  <a16:creationId xmlns:a16="http://schemas.microsoft.com/office/drawing/2014/main" id="{FB2C0765-46E9-40A6-A93E-A9D7AF740D29}"/>
                </a:ext>
              </a:extLst>
            </p:cNvPr>
            <p:cNvSpPr/>
            <p:nvPr/>
          </p:nvSpPr>
          <p:spPr>
            <a:xfrm>
              <a:off x="6224957" y="-358199"/>
              <a:ext cx="1054597" cy="738077"/>
            </a:xfrm>
            <a:prstGeom prst="wedgeRectCallout">
              <a:avLst>
                <a:gd name="adj1" fmla="val 33904"/>
                <a:gd name="adj2" fmla="val 92447"/>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Calibri Light" panose="020F0302020204030204"/>
                </a:rPr>
                <a:t>How to deploy VMs for </a:t>
              </a:r>
              <a:r>
                <a:rPr lang="en-US" sz="1100" kern="0" dirty="0">
                  <a:solidFill>
                    <a:srgbClr val="FF0000"/>
                  </a:solidFill>
                  <a:latin typeface="Calibri Light" panose="020F0302020204030204"/>
                </a:rPr>
                <a:t>SAP </a:t>
              </a:r>
              <a:br>
                <a:rPr lang="en-US" sz="1100" kern="0" dirty="0">
                  <a:solidFill>
                    <a:srgbClr val="FF0000"/>
                  </a:solidFill>
                  <a:latin typeface="Calibri Light" panose="020F0302020204030204"/>
                </a:rPr>
              </a:br>
              <a:r>
                <a:rPr lang="en-US" sz="1100" kern="0" dirty="0">
                  <a:solidFill>
                    <a:srgbClr val="FF0000"/>
                  </a:solidFill>
                  <a:latin typeface="Calibri Light" panose="020F0302020204030204"/>
                </a:rPr>
                <a:t>AP servers </a:t>
              </a:r>
              <a:r>
                <a:rPr lang="en-US" sz="1100" kern="0" dirty="0">
                  <a:solidFill>
                    <a:sysClr val="windowText" lastClr="000000"/>
                  </a:solidFill>
                  <a:latin typeface="Calibri Light" panose="020F0302020204030204"/>
                </a:rPr>
                <a:t>?</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15k SAPS</a:t>
              </a:r>
              <a:r>
                <a:rPr lang="en-US" sz="1100" kern="0" dirty="0">
                  <a:solidFill>
                    <a:sysClr val="windowText" lastClr="000000"/>
                  </a:solidFill>
                  <a:latin typeface="Calibri Light" panose="020F0302020204030204"/>
                </a:rPr>
                <a:t>)</a:t>
              </a:r>
              <a:endParaRPr lang="en-US" sz="1100" b="1" kern="0" dirty="0">
                <a:solidFill>
                  <a:srgbClr val="FF0000"/>
                </a:solidFill>
                <a:latin typeface="Calibri Light" panose="020F0302020204030204"/>
              </a:endParaRPr>
            </a:p>
          </p:txBody>
        </p:sp>
      </p:grpSp>
      <p:grpSp>
        <p:nvGrpSpPr>
          <p:cNvPr id="183" name="Group 182">
            <a:extLst>
              <a:ext uri="{FF2B5EF4-FFF2-40B4-BE49-F238E27FC236}">
                <a16:creationId xmlns:a16="http://schemas.microsoft.com/office/drawing/2014/main" id="{0B4902FA-6C51-4B4F-B474-AFFF41209B21}"/>
              </a:ext>
            </a:extLst>
          </p:cNvPr>
          <p:cNvGrpSpPr/>
          <p:nvPr/>
        </p:nvGrpSpPr>
        <p:grpSpPr>
          <a:xfrm>
            <a:off x="1866115" y="2493001"/>
            <a:ext cx="1233672" cy="723326"/>
            <a:chOff x="1613921" y="1049152"/>
            <a:chExt cx="1233672" cy="723326"/>
          </a:xfrm>
          <a:solidFill>
            <a:srgbClr val="FFFFCC"/>
          </a:solidFill>
        </p:grpSpPr>
        <p:sp>
          <p:nvSpPr>
            <p:cNvPr id="185" name="Oval 184">
              <a:extLst>
                <a:ext uri="{FF2B5EF4-FFF2-40B4-BE49-F238E27FC236}">
                  <a16:creationId xmlns:a16="http://schemas.microsoft.com/office/drawing/2014/main" id="{C8AF941A-40A6-4315-9162-5C107203BE8B}"/>
                </a:ext>
              </a:extLst>
            </p:cNvPr>
            <p:cNvSpPr/>
            <p:nvPr/>
          </p:nvSpPr>
          <p:spPr>
            <a:xfrm>
              <a:off x="1613921" y="1336876"/>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2</a:t>
              </a:r>
            </a:p>
          </p:txBody>
        </p:sp>
        <p:sp>
          <p:nvSpPr>
            <p:cNvPr id="186" name="Rectangular Callout 172">
              <a:extLst>
                <a:ext uri="{FF2B5EF4-FFF2-40B4-BE49-F238E27FC236}">
                  <a16:creationId xmlns:a16="http://schemas.microsoft.com/office/drawing/2014/main" id="{B554298A-5519-400B-ACD3-650280770BE3}"/>
                </a:ext>
              </a:extLst>
            </p:cNvPr>
            <p:cNvSpPr/>
            <p:nvPr/>
          </p:nvSpPr>
          <p:spPr>
            <a:xfrm>
              <a:off x="1841683" y="1049152"/>
              <a:ext cx="1005910" cy="723326"/>
            </a:xfrm>
            <a:prstGeom prst="wedgeRectCallout">
              <a:avLst>
                <a:gd name="adj1" fmla="val 14826"/>
                <a:gd name="adj2" fmla="val 10635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or private connect ? </a:t>
              </a:r>
              <a:endParaRPr lang="en-US" sz="1100" b="1" kern="0" dirty="0">
                <a:solidFill>
                  <a:srgbClr val="FF0000"/>
                </a:solidFill>
                <a:latin typeface="+mj-lt"/>
              </a:endParaRPr>
            </a:p>
          </p:txBody>
        </p:sp>
      </p:grpSp>
      <p:grpSp>
        <p:nvGrpSpPr>
          <p:cNvPr id="187" name="Group 186">
            <a:extLst>
              <a:ext uri="{FF2B5EF4-FFF2-40B4-BE49-F238E27FC236}">
                <a16:creationId xmlns:a16="http://schemas.microsoft.com/office/drawing/2014/main" id="{9071CC03-AFFE-4C2C-91F8-EC2DBBAAF5F3}"/>
              </a:ext>
            </a:extLst>
          </p:cNvPr>
          <p:cNvGrpSpPr/>
          <p:nvPr/>
        </p:nvGrpSpPr>
        <p:grpSpPr>
          <a:xfrm>
            <a:off x="7549750" y="4733755"/>
            <a:ext cx="2906729" cy="917782"/>
            <a:chOff x="8286256" y="4148368"/>
            <a:chExt cx="3002283" cy="1870275"/>
          </a:xfrm>
          <a:solidFill>
            <a:srgbClr val="FFFFCC"/>
          </a:solidFill>
        </p:grpSpPr>
        <p:sp>
          <p:nvSpPr>
            <p:cNvPr id="188" name="Rectangular Callout 76">
              <a:extLst>
                <a:ext uri="{FF2B5EF4-FFF2-40B4-BE49-F238E27FC236}">
                  <a16:creationId xmlns:a16="http://schemas.microsoft.com/office/drawing/2014/main" id="{5B01494A-7480-4F64-AFA3-B1376979830A}"/>
                </a:ext>
              </a:extLst>
            </p:cNvPr>
            <p:cNvSpPr/>
            <p:nvPr/>
          </p:nvSpPr>
          <p:spPr>
            <a:xfrm>
              <a:off x="8286256" y="4731796"/>
              <a:ext cx="3002283" cy="1286847"/>
            </a:xfrm>
            <a:prstGeom prst="wedgeRectCallout">
              <a:avLst>
                <a:gd name="adj1" fmla="val -31295"/>
                <a:gd name="adj2" fmla="val -140168"/>
              </a:avLst>
            </a:prstGeom>
            <a:grpFill/>
            <a:ln w="6350" cap="flat" cmpd="sng" algn="ctr">
              <a:solidFill>
                <a:srgbClr val="5B9BD5"/>
              </a:solidFill>
              <a:prstDash val="solid"/>
              <a:miter lim="800000"/>
            </a:ln>
            <a:effectLst/>
          </p:spPr>
          <p:txBody>
            <a:bodyPr lIns="91440" tIns="4572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100" kern="0" dirty="0">
                  <a:solidFill>
                    <a:sysClr val="windowText" lastClr="000000"/>
                  </a:solidFill>
                  <a:latin typeface="Calibri Light" panose="020F0302020204030204"/>
                </a:rPr>
                <a:t>How to deploy VMs and allocate storage for SAP AP Servers and HANA DB (</a:t>
              </a:r>
              <a:r>
                <a:rPr lang="en-US" sz="1100" kern="0" dirty="0">
                  <a:solidFill>
                    <a:srgbClr val="FF0000"/>
                  </a:solidFill>
                  <a:latin typeface="Calibri Light" panose="020F0302020204030204"/>
                </a:rPr>
                <a:t>800GB</a:t>
              </a:r>
              <a:r>
                <a:rPr lang="en-US" sz="1100" kern="0" dirty="0">
                  <a:solidFill>
                    <a:sysClr val="windowText" lastClr="000000"/>
                  </a:solidFill>
                  <a:latin typeface="Calibri Light" panose="020F0302020204030204"/>
                </a:rPr>
                <a:t>) for QA,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Dev and Test (</a:t>
              </a:r>
              <a:r>
                <a:rPr lang="en-US" sz="1100" kern="0" dirty="0">
                  <a:solidFill>
                    <a:srgbClr val="FF0000"/>
                  </a:solidFill>
                  <a:latin typeface="Calibri Light" panose="020F0302020204030204"/>
                </a:rPr>
                <a:t>256GB each</a:t>
              </a:r>
              <a:r>
                <a:rPr lang="en-US" sz="1100" kern="0" dirty="0">
                  <a:solidFill>
                    <a:sysClr val="windowText" lastClr="000000"/>
                  </a:solidFill>
                  <a:latin typeface="Calibri Light" panose="020F0302020204030204"/>
                </a:rPr>
                <a:t>) ? </a:t>
              </a:r>
              <a:endParaRPr lang="en-US" sz="1100" b="1" kern="0" dirty="0">
                <a:solidFill>
                  <a:srgbClr val="FF0000"/>
                </a:solidFill>
                <a:latin typeface="Calibri Light" panose="020F0302020204030204"/>
              </a:endParaRPr>
            </a:p>
          </p:txBody>
        </p:sp>
        <p:sp>
          <p:nvSpPr>
            <p:cNvPr id="189" name="Oval 188">
              <a:extLst>
                <a:ext uri="{FF2B5EF4-FFF2-40B4-BE49-F238E27FC236}">
                  <a16:creationId xmlns:a16="http://schemas.microsoft.com/office/drawing/2014/main" id="{5AD8F94A-3ABA-4D30-82E4-AB1331F2DDB3}"/>
                </a:ext>
              </a:extLst>
            </p:cNvPr>
            <p:cNvSpPr/>
            <p:nvPr/>
          </p:nvSpPr>
          <p:spPr>
            <a:xfrm>
              <a:off x="9793800" y="4148368"/>
              <a:ext cx="216645" cy="430251"/>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dirty="0">
                  <a:solidFill>
                    <a:sysClr val="windowText" lastClr="000000"/>
                  </a:solidFill>
                  <a:latin typeface="Segoe UI Light" panose="020B0502040204020203" pitchFamily="34" charset="0"/>
                  <a:cs typeface="Segoe UI Light" panose="020B0502040204020203" pitchFamily="34" charset="0"/>
                </a:rPr>
                <a:t>9</a:t>
              </a:r>
              <a:endPar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grpSp>
        <p:nvGrpSpPr>
          <p:cNvPr id="190" name="Group 189">
            <a:extLst>
              <a:ext uri="{FF2B5EF4-FFF2-40B4-BE49-F238E27FC236}">
                <a16:creationId xmlns:a16="http://schemas.microsoft.com/office/drawing/2014/main" id="{7FC51CB8-2530-45C9-A867-339A3B239ED5}"/>
              </a:ext>
            </a:extLst>
          </p:cNvPr>
          <p:cNvGrpSpPr/>
          <p:nvPr/>
        </p:nvGrpSpPr>
        <p:grpSpPr>
          <a:xfrm>
            <a:off x="8049231" y="747157"/>
            <a:ext cx="2812714" cy="1219197"/>
            <a:chOff x="10278481" y="4124243"/>
            <a:chExt cx="2841283" cy="937682"/>
          </a:xfrm>
          <a:solidFill>
            <a:srgbClr val="FFFFCC"/>
          </a:solidFill>
        </p:grpSpPr>
        <p:sp>
          <p:nvSpPr>
            <p:cNvPr id="191" name="Rectangular Callout 55">
              <a:extLst>
                <a:ext uri="{FF2B5EF4-FFF2-40B4-BE49-F238E27FC236}">
                  <a16:creationId xmlns:a16="http://schemas.microsoft.com/office/drawing/2014/main" id="{C63EC4C1-84F2-4F4E-9E7C-E5844DDE699D}"/>
                </a:ext>
              </a:extLst>
            </p:cNvPr>
            <p:cNvSpPr/>
            <p:nvPr/>
          </p:nvSpPr>
          <p:spPr>
            <a:xfrm>
              <a:off x="10278481" y="4339317"/>
              <a:ext cx="2841283" cy="722608"/>
            </a:xfrm>
            <a:prstGeom prst="wedgeRectCallout">
              <a:avLst>
                <a:gd name="adj1" fmla="val 361"/>
                <a:gd name="adj2" fmla="val 92549"/>
              </a:avLst>
            </a:prstGeom>
            <a:grpFill/>
            <a:ln w="6350" cap="flat" cmpd="sng" algn="ctr">
              <a:solidFill>
                <a:srgbClr val="5B9BD5"/>
              </a:solidFill>
              <a:prstDash val="solid"/>
              <a:miter lim="800000"/>
            </a:ln>
            <a:effectLst/>
          </p:spPr>
          <p:txBody>
            <a:bodyPr rIns="27432" rtlCol="0" anchor="ctr"/>
            <a:lstStyle/>
            <a:p>
              <a:pPr>
                <a:defRPr/>
              </a:pPr>
              <a:r>
                <a:rPr lang="en-US" sz="1100" kern="0" dirty="0">
                  <a:solidFill>
                    <a:sysClr val="windowText" lastClr="000000"/>
                  </a:solidFill>
                  <a:latin typeface="Calibri Light" panose="020F0302020204030204"/>
                </a:rPr>
                <a:t>How to deploy </a:t>
              </a:r>
              <a:r>
                <a:rPr lang="en-US" sz="1100" kern="0" dirty="0">
                  <a:solidFill>
                    <a:srgbClr val="FF0000"/>
                  </a:solidFill>
                  <a:latin typeface="Calibri Light" panose="020F0302020204030204"/>
                </a:rPr>
                <a:t>highly available HANA DB </a:t>
              </a:r>
              <a:r>
                <a:rPr lang="en-US" sz="1100" kern="0" dirty="0">
                  <a:solidFill>
                    <a:sysClr val="windowText" lastClr="000000"/>
                  </a:solidFill>
                  <a:latin typeface="Calibri Light" panose="020F0302020204030204"/>
                </a:rPr>
                <a:t>and allocate storage for Production </a:t>
              </a:r>
              <a:br>
                <a:rPr lang="en-US" sz="1100" kern="0" dirty="0">
                  <a:solidFill>
                    <a:sysClr val="windowText" lastClr="000000"/>
                  </a:solidFill>
                  <a:latin typeface="Calibri Light" panose="020F0302020204030204"/>
                </a:rPr>
              </a:br>
              <a:r>
                <a:rPr lang="en-US" sz="1100" kern="0" dirty="0">
                  <a:solidFill>
                    <a:sysClr val="windowText" lastClr="000000"/>
                  </a:solidFill>
                  <a:latin typeface="Calibri Light" panose="020F0302020204030204"/>
                </a:rPr>
                <a:t>(</a:t>
              </a:r>
              <a:r>
                <a:rPr lang="en-US" sz="1100" kern="0" dirty="0">
                  <a:solidFill>
                    <a:srgbClr val="FF0000"/>
                  </a:solidFill>
                  <a:latin typeface="Calibri Light" panose="020F0302020204030204"/>
                </a:rPr>
                <a:t>1.2 -&gt; 1.9TB</a:t>
              </a:r>
              <a:r>
                <a:rPr lang="en-US" sz="1100" kern="0" dirty="0">
                  <a:solidFill>
                    <a:sysClr val="windowText" lastClr="000000"/>
                  </a:solidFill>
                  <a:latin typeface="Calibri Light" panose="020F0302020204030204"/>
                </a:rPr>
                <a:t>) ? </a:t>
              </a:r>
              <a:endParaRPr lang="en-US" sz="1100" u="sng" kern="0" dirty="0">
                <a:solidFill>
                  <a:sysClr val="windowText" lastClr="000000"/>
                </a:solidFill>
                <a:latin typeface="Calibri Light" panose="020F0302020204030204"/>
              </a:endParaRPr>
            </a:p>
            <a:p>
              <a:pPr>
                <a:defRPr/>
              </a:pPr>
              <a:r>
                <a:rPr lang="en-US" sz="1100" kern="0" dirty="0">
                  <a:solidFill>
                    <a:sysClr val="windowText" lastClr="000000"/>
                  </a:solidFill>
                  <a:latin typeface="Calibri Light" panose="020F0302020204030204"/>
                </a:rPr>
                <a:t>How to allocate storage for data, log, shared, root and backup ? </a:t>
              </a:r>
              <a:endParaRPr kumimoji="0" lang="en-US" sz="1100" b="0" i="0"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192" name="Oval 191">
              <a:extLst>
                <a:ext uri="{FF2B5EF4-FFF2-40B4-BE49-F238E27FC236}">
                  <a16:creationId xmlns:a16="http://schemas.microsoft.com/office/drawing/2014/main" id="{67BDAC47-F726-4DA9-B781-115BD157CDAF}"/>
                </a:ext>
              </a:extLst>
            </p:cNvPr>
            <p:cNvSpPr/>
            <p:nvPr/>
          </p:nvSpPr>
          <p:spPr>
            <a:xfrm>
              <a:off x="10349644" y="4124243"/>
              <a:ext cx="243711" cy="172330"/>
            </a:xfrm>
            <a:prstGeom prst="ellipse">
              <a:avLst/>
            </a:prstGeom>
            <a:grpFill/>
            <a:ln w="9525" cap="flat" cmpd="sng" algn="ctr">
              <a:solidFill>
                <a:srgbClr val="5B9BD5">
                  <a:shade val="50000"/>
                </a:srgbClr>
              </a:solid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5</a:t>
              </a:r>
            </a:p>
          </p:txBody>
        </p:sp>
      </p:grpSp>
      <p:grpSp>
        <p:nvGrpSpPr>
          <p:cNvPr id="193" name="Group 192">
            <a:extLst>
              <a:ext uri="{FF2B5EF4-FFF2-40B4-BE49-F238E27FC236}">
                <a16:creationId xmlns:a16="http://schemas.microsoft.com/office/drawing/2014/main" id="{14ECC922-3381-4691-83A4-94E56CF8EEE3}"/>
              </a:ext>
            </a:extLst>
          </p:cNvPr>
          <p:cNvGrpSpPr/>
          <p:nvPr/>
        </p:nvGrpSpPr>
        <p:grpSpPr>
          <a:xfrm>
            <a:off x="3999282" y="574777"/>
            <a:ext cx="1089799" cy="1269937"/>
            <a:chOff x="3999282" y="574777"/>
            <a:chExt cx="1089799" cy="1269937"/>
          </a:xfrm>
          <a:solidFill>
            <a:srgbClr val="FFFFCC"/>
          </a:solidFill>
        </p:grpSpPr>
        <p:sp>
          <p:nvSpPr>
            <p:cNvPr id="194" name="Oval 193">
              <a:extLst>
                <a:ext uri="{FF2B5EF4-FFF2-40B4-BE49-F238E27FC236}">
                  <a16:creationId xmlns:a16="http://schemas.microsoft.com/office/drawing/2014/main" id="{7BB1FD30-13F2-4BEF-8E59-07162BD62EB2}"/>
                </a:ext>
              </a:extLst>
            </p:cNvPr>
            <p:cNvSpPr/>
            <p:nvPr/>
          </p:nvSpPr>
          <p:spPr>
            <a:xfrm>
              <a:off x="3999282" y="80763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4</a:t>
              </a:r>
            </a:p>
          </p:txBody>
        </p:sp>
        <p:sp>
          <p:nvSpPr>
            <p:cNvPr id="195" name="Rectangular Callout 81">
              <a:extLst>
                <a:ext uri="{FF2B5EF4-FFF2-40B4-BE49-F238E27FC236}">
                  <a16:creationId xmlns:a16="http://schemas.microsoft.com/office/drawing/2014/main" id="{597D3284-F47C-4A1E-B524-A293A027C268}"/>
                </a:ext>
              </a:extLst>
            </p:cNvPr>
            <p:cNvSpPr/>
            <p:nvPr/>
          </p:nvSpPr>
          <p:spPr>
            <a:xfrm>
              <a:off x="4230662" y="574777"/>
              <a:ext cx="858419" cy="1269937"/>
            </a:xfrm>
            <a:prstGeom prst="wedgeRectCallout">
              <a:avLst>
                <a:gd name="adj1" fmla="val -8028"/>
                <a:gd name="adj2" fmla="val 88497"/>
              </a:avLst>
            </a:prstGeom>
            <a:grpFill/>
            <a:ln w="6350" cap="flat" cmpd="sng" algn="ctr">
              <a:solidFill>
                <a:srgbClr val="5B9BD5"/>
              </a:solidFill>
              <a:prstDash val="solid"/>
              <a:miter lim="800000"/>
            </a:ln>
            <a:effectLst/>
          </p:spPr>
          <p:txBody>
            <a:bodyPr rtlCol="0" anchor="ctr"/>
            <a:lstStyle/>
            <a:p>
              <a:pPr algn="ctr"/>
              <a:r>
                <a:rPr lang="en-US" sz="1100" dirty="0">
                  <a:solidFill>
                    <a:prstClr val="black"/>
                  </a:solidFill>
                  <a:latin typeface="Segoe UI Light" panose="020B0502040204020203" pitchFamily="34" charset="0"/>
                  <a:cs typeface="Segoe UI Light" panose="020B0502040204020203" pitchFamily="34" charset="0"/>
                </a:rPr>
                <a:t>Where to deploy </a:t>
              </a:r>
              <a:r>
                <a:rPr lang="en-US" sz="1100" dirty="0" err="1">
                  <a:solidFill>
                    <a:prstClr val="black"/>
                  </a:solidFill>
                  <a:latin typeface="Segoe UI Light" panose="020B0502040204020203" pitchFamily="34" charset="0"/>
                  <a:cs typeface="Segoe UI Light" panose="020B0502040204020203" pitchFamily="34" charset="0"/>
                </a:rPr>
                <a:t>Jumpbox</a:t>
              </a:r>
              <a:r>
                <a:rPr lang="en-US" sz="1100" dirty="0">
                  <a:solidFill>
                    <a:prstClr val="black"/>
                  </a:solidFill>
                  <a:latin typeface="Segoe UI Light" panose="020B0502040204020203" pitchFamily="34" charset="0"/>
                  <a:cs typeface="Segoe UI Light" panose="020B0502040204020203" pitchFamily="34" charset="0"/>
                </a:rPr>
                <a:t>,</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Patching,</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DNS,</a:t>
              </a:r>
              <a:br>
                <a:rPr lang="en-US" sz="1100" dirty="0">
                  <a:solidFill>
                    <a:prstClr val="black"/>
                  </a:solidFill>
                  <a:latin typeface="Segoe UI Light" panose="020B0502040204020203" pitchFamily="34" charset="0"/>
                  <a:cs typeface="Segoe UI Light" panose="020B0502040204020203" pitchFamily="34" charset="0"/>
                </a:rPr>
              </a:br>
              <a:r>
                <a:rPr lang="en-US" sz="1100" dirty="0">
                  <a:solidFill>
                    <a:prstClr val="black"/>
                  </a:solidFill>
                  <a:latin typeface="Segoe UI Light" panose="020B0502040204020203" pitchFamily="34" charset="0"/>
                  <a:cs typeface="Segoe UI Light" panose="020B0502040204020203" pitchFamily="34" charset="0"/>
                </a:rPr>
                <a:t>Backup ?</a:t>
              </a:r>
              <a:endParaRPr lang="en-US" sz="1100" dirty="0"/>
            </a:p>
          </p:txBody>
        </p:sp>
      </p:grpSp>
      <p:grpSp>
        <p:nvGrpSpPr>
          <p:cNvPr id="52" name="Group 51">
            <a:extLst>
              <a:ext uri="{FF2B5EF4-FFF2-40B4-BE49-F238E27FC236}">
                <a16:creationId xmlns:a16="http://schemas.microsoft.com/office/drawing/2014/main" id="{7A35F932-EC63-4B54-9EB5-617A65633D0C}"/>
              </a:ext>
            </a:extLst>
          </p:cNvPr>
          <p:cNvGrpSpPr/>
          <p:nvPr/>
        </p:nvGrpSpPr>
        <p:grpSpPr>
          <a:xfrm>
            <a:off x="2037196" y="5637603"/>
            <a:ext cx="2413962" cy="802395"/>
            <a:chOff x="4970264" y="4557603"/>
            <a:chExt cx="2413962" cy="802395"/>
          </a:xfrm>
          <a:solidFill>
            <a:srgbClr val="FFFFCC"/>
          </a:solidFill>
        </p:grpSpPr>
        <p:sp>
          <p:nvSpPr>
            <p:cNvPr id="53" name="Oval 52">
              <a:extLst>
                <a:ext uri="{FF2B5EF4-FFF2-40B4-BE49-F238E27FC236}">
                  <a16:creationId xmlns:a16="http://schemas.microsoft.com/office/drawing/2014/main" id="{01D0B535-CBF5-46CE-81BC-52779012FDA3}"/>
                </a:ext>
              </a:extLst>
            </p:cNvPr>
            <p:cNvSpPr/>
            <p:nvPr/>
          </p:nvSpPr>
          <p:spPr>
            <a:xfrm>
              <a:off x="4970264" y="5166064"/>
              <a:ext cx="192232" cy="193934"/>
            </a:xfrm>
            <a:prstGeom prst="ellipse">
              <a:avLst/>
            </a:prstGeom>
            <a:grp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1</a:t>
              </a:r>
            </a:p>
          </p:txBody>
        </p:sp>
        <p:sp>
          <p:nvSpPr>
            <p:cNvPr id="54" name="Rectangular Callout 172">
              <a:extLst>
                <a:ext uri="{FF2B5EF4-FFF2-40B4-BE49-F238E27FC236}">
                  <a16:creationId xmlns:a16="http://schemas.microsoft.com/office/drawing/2014/main" id="{EFE2029F-50B8-49AC-B20F-22820C587D6F}"/>
                </a:ext>
              </a:extLst>
            </p:cNvPr>
            <p:cNvSpPr/>
            <p:nvPr/>
          </p:nvSpPr>
          <p:spPr>
            <a:xfrm>
              <a:off x="5264602" y="4557603"/>
              <a:ext cx="2119624" cy="738077"/>
            </a:xfrm>
            <a:prstGeom prst="wedgeRectCallout">
              <a:avLst>
                <a:gd name="adj1" fmla="val 50906"/>
                <a:gd name="adj2" fmla="val -152933"/>
              </a:avLst>
            </a:prstGeom>
            <a:grpFill/>
            <a:ln w="6350" cap="flat" cmpd="sng" algn="ctr">
              <a:solidFill>
                <a:srgbClr val="5B9BD5"/>
              </a:solidFill>
              <a:prstDash val="solid"/>
              <a:miter lim="800000"/>
            </a:ln>
            <a:effectLst/>
          </p:spPr>
          <p:txBody>
            <a:bodyPr rtlCol="0" anchor="ctr"/>
            <a:lstStyle/>
            <a:p>
              <a:pPr lvl="0" algn="ctr">
                <a:defRPr/>
              </a:pPr>
              <a:r>
                <a:rPr lang="en-US" sz="1100" kern="0" dirty="0">
                  <a:solidFill>
                    <a:schemeClr val="bg1"/>
                  </a:solidFill>
                  <a:latin typeface="+mj-lt"/>
                </a:rPr>
                <a:t>Make sure to use</a:t>
              </a:r>
              <a:br>
                <a:rPr lang="en-US" sz="1100" kern="0" dirty="0">
                  <a:solidFill>
                    <a:schemeClr val="bg1"/>
                  </a:solidFill>
                  <a:latin typeface="+mj-lt"/>
                </a:rPr>
              </a:br>
              <a:r>
                <a:rPr lang="en-US" sz="1100" kern="0" dirty="0">
                  <a:solidFill>
                    <a:schemeClr val="bg1"/>
                  </a:solidFill>
                  <a:latin typeface="+mj-lt"/>
                  <a:hlinkClick r:id="rId13">
                    <a:extLst>
                      <a:ext uri="{A12FA001-AC4F-418D-AE19-62706E023703}">
                        <ahyp:hlinkClr xmlns:ahyp="http://schemas.microsoft.com/office/drawing/2018/hyperlinkcolor" val="tx"/>
                      </a:ext>
                    </a:extLst>
                  </a:hlinkClick>
                </a:rPr>
                <a:t>VNET Hub-spoke topology</a:t>
              </a:r>
              <a:endParaRPr lang="en-US" sz="1100" b="1" kern="0" dirty="0">
                <a:solidFill>
                  <a:schemeClr val="bg1"/>
                </a:solidFill>
                <a:latin typeface="+mj-lt"/>
              </a:endParaRPr>
            </a:p>
          </p:txBody>
        </p:sp>
      </p:grpSp>
      <p:sp>
        <p:nvSpPr>
          <p:cNvPr id="55" name="Rectangle 54">
            <a:extLst>
              <a:ext uri="{FF2B5EF4-FFF2-40B4-BE49-F238E27FC236}">
                <a16:creationId xmlns:a16="http://schemas.microsoft.com/office/drawing/2014/main" id="{8C0CFDB8-976C-4009-8F79-6E94EE558AFD}"/>
              </a:ext>
            </a:extLst>
          </p:cNvPr>
          <p:cNvSpPr/>
          <p:nvPr/>
        </p:nvSpPr>
        <p:spPr>
          <a:xfrm>
            <a:off x="339421" y="259175"/>
            <a:ext cx="1141933" cy="820175"/>
          </a:xfrm>
          <a:prstGeom prst="rect">
            <a:avLst/>
          </a:prstGeom>
          <a:solidFill>
            <a:srgbClr val="FFFFFF">
              <a:lumMod val="95000"/>
            </a:srgbClr>
          </a:solidFill>
          <a:ln w="10795" cap="flat" cmpd="sng" algn="ctr">
            <a:solidFill>
              <a:srgbClr val="002060">
                <a:shade val="50000"/>
              </a:srgbClr>
            </a:solidFill>
            <a:prstDash val="solid"/>
          </a:ln>
          <a:effectLst/>
        </p:spPr>
        <p:txBody>
          <a:bodyPr lIns="0" tIns="0" rIns="0" bIns="0" rtlCol="0" anchor="t" anchorCtr="0"/>
          <a:lstStyle/>
          <a:p>
            <a:pPr marL="0" marR="0" lvl="0" indent="0" algn="ctr" defTabSz="914093" rtl="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Partner</a:t>
            </a:r>
            <a:b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br>
            <a:r>
              <a:rPr kumimoji="0" lang="en-US" altLang="ja-JP" sz="1100" b="0" i="0" u="none" strike="noStrike" kern="0" cap="none" spc="0" normalizeH="0" baseline="0" noProof="0" dirty="0">
                <a:ln>
                  <a:noFill/>
                </a:ln>
                <a:solidFill>
                  <a:srgbClr val="353535"/>
                </a:solidFill>
                <a:effectLst/>
                <a:uLnTx/>
                <a:uFillTx/>
                <a:latin typeface="Segoe UI Light" panose="020B0502040204020203" pitchFamily="34" charset="0"/>
                <a:ea typeface="ＭＳ Ｐゴシック" panose="020B0600070205080204" pitchFamily="34" charset="-128"/>
                <a:cs typeface="Segoe UI Light" panose="020B0502040204020203" pitchFamily="34" charset="0"/>
              </a:rPr>
              <a:t>Admin Network</a:t>
            </a: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br>
              <a:rPr kumimoji="0" lang="en-US" altLang="ja-JP" sz="1600" b="0" i="0" u="none" strike="noStrike" kern="0" cap="none" spc="0" normalizeH="0" baseline="0" noProof="0" dirty="0">
                <a:ln>
                  <a:noFill/>
                </a:ln>
                <a:solidFill>
                  <a:srgbClr val="353535"/>
                </a:solidFill>
                <a:effectLst/>
                <a:uLnTx/>
                <a:uFillTx/>
                <a:latin typeface="Calibri" panose="020F0502020204030204"/>
                <a:ea typeface="ＭＳ Ｐゴシック" panose="020B0600070205080204" pitchFamily="34" charset="-128"/>
                <a:cs typeface="+mn-cs"/>
              </a:rPr>
            </a:br>
            <a:endParaRPr kumimoji="0" lang="en-US" sz="1600" b="0" i="0" u="none" strike="noStrike" kern="0" cap="none" spc="0" normalizeH="0" baseline="0" noProof="0" dirty="0">
              <a:ln>
                <a:noFill/>
              </a:ln>
              <a:solidFill>
                <a:srgbClr val="353535"/>
              </a:solidFill>
              <a:effectLst/>
              <a:uLnTx/>
              <a:uFillTx/>
              <a:latin typeface="Calibri" panose="020F0502020204030204"/>
              <a:ea typeface="+mn-ea"/>
              <a:cs typeface="+mn-cs"/>
            </a:endParaRPr>
          </a:p>
        </p:txBody>
      </p:sp>
      <p:sp>
        <p:nvSpPr>
          <p:cNvPr id="56" name="Thought Bubble: Cloud 55">
            <a:extLst>
              <a:ext uri="{FF2B5EF4-FFF2-40B4-BE49-F238E27FC236}">
                <a16:creationId xmlns:a16="http://schemas.microsoft.com/office/drawing/2014/main" id="{913FA06F-46DB-4101-89FF-1BC425018C48}"/>
              </a:ext>
            </a:extLst>
          </p:cNvPr>
          <p:cNvSpPr/>
          <p:nvPr/>
        </p:nvSpPr>
        <p:spPr>
          <a:xfrm>
            <a:off x="1676997" y="487485"/>
            <a:ext cx="507374" cy="1896222"/>
          </a:xfrm>
          <a:prstGeom prst="cloudCallout">
            <a:avLst>
              <a:gd name="adj1" fmla="val -13147"/>
              <a:gd name="adj2" fmla="val 2144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7" name="Picture 56">
            <a:extLst>
              <a:ext uri="{FF2B5EF4-FFF2-40B4-BE49-F238E27FC236}">
                <a16:creationId xmlns:a16="http://schemas.microsoft.com/office/drawing/2014/main" id="{58AC29A5-E9E7-4809-BB50-96A7FD2201B0}"/>
              </a:ext>
            </a:extLst>
          </p:cNvPr>
          <p:cNvPicPr>
            <a:picLocks noChangeAspect="1"/>
          </p:cNvPicPr>
          <p:nvPr/>
        </p:nvPicPr>
        <p:blipFill>
          <a:blip r:embed="rId4"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507923" y="2854953"/>
            <a:ext cx="239412" cy="239412"/>
          </a:xfrm>
          <a:prstGeom prst="rect">
            <a:avLst/>
          </a:prstGeom>
        </p:spPr>
      </p:pic>
      <p:cxnSp>
        <p:nvCxnSpPr>
          <p:cNvPr id="58" name="Straight Arrow Connector 57">
            <a:extLst>
              <a:ext uri="{FF2B5EF4-FFF2-40B4-BE49-F238E27FC236}">
                <a16:creationId xmlns:a16="http://schemas.microsoft.com/office/drawing/2014/main" id="{F0289C84-548B-493C-85C4-CE3880DFBA79}"/>
              </a:ext>
            </a:extLst>
          </p:cNvPr>
          <p:cNvCxnSpPr>
            <a:cxnSpLocks/>
            <a:endCxn id="57" idx="1"/>
          </p:cNvCxnSpPr>
          <p:nvPr/>
        </p:nvCxnSpPr>
        <p:spPr>
          <a:xfrm>
            <a:off x="1481354" y="669263"/>
            <a:ext cx="2026569" cy="2305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ular Callout 172">
            <a:extLst>
              <a:ext uri="{FF2B5EF4-FFF2-40B4-BE49-F238E27FC236}">
                <a16:creationId xmlns:a16="http://schemas.microsoft.com/office/drawing/2014/main" id="{99314900-DEAF-41B3-BBC4-0E63FCE21A65}"/>
              </a:ext>
            </a:extLst>
          </p:cNvPr>
          <p:cNvSpPr/>
          <p:nvPr/>
        </p:nvSpPr>
        <p:spPr>
          <a:xfrm>
            <a:off x="2164944" y="747157"/>
            <a:ext cx="1005910" cy="481509"/>
          </a:xfrm>
          <a:prstGeom prst="wedgeRectCallout">
            <a:avLst>
              <a:gd name="adj1" fmla="val -29976"/>
              <a:gd name="adj2" fmla="val 125837"/>
            </a:avLst>
          </a:prstGeom>
          <a:solidFill>
            <a:srgbClr val="FFFFCC"/>
          </a:solidFill>
          <a:ln w="6350" cap="flat" cmpd="sng" algn="ctr">
            <a:solidFill>
              <a:srgbClr val="5B9BD5"/>
            </a:solidFill>
            <a:prstDash val="solid"/>
            <a:miter lim="800000"/>
          </a:ln>
          <a:effectLst/>
        </p:spPr>
        <p:txBody>
          <a:bodyPr rtlCol="0" anchor="ctr"/>
          <a:lstStyle/>
          <a:p>
            <a:pPr lvl="0" algn="ctr">
              <a:defRPr/>
            </a:pPr>
            <a:r>
              <a:rPr lang="en-US" sz="1100" kern="0" dirty="0">
                <a:solidFill>
                  <a:sysClr val="windowText" lastClr="000000"/>
                </a:solidFill>
                <a:latin typeface="+mj-lt"/>
              </a:rPr>
              <a:t>Internet VPN? </a:t>
            </a:r>
            <a:endParaRPr lang="en-US" sz="1100" b="1" kern="0" dirty="0">
              <a:solidFill>
                <a:srgbClr val="FF0000"/>
              </a:solidFill>
              <a:latin typeface="+mj-lt"/>
            </a:endParaRPr>
          </a:p>
        </p:txBody>
      </p:sp>
      <p:sp>
        <p:nvSpPr>
          <p:cNvPr id="60" name="TextBox 59">
            <a:extLst>
              <a:ext uri="{FF2B5EF4-FFF2-40B4-BE49-F238E27FC236}">
                <a16:creationId xmlns:a16="http://schemas.microsoft.com/office/drawing/2014/main" id="{F516180D-6675-4134-9783-2AF658614FE7}"/>
              </a:ext>
            </a:extLst>
          </p:cNvPr>
          <p:cNvSpPr txBox="1"/>
          <p:nvPr/>
        </p:nvSpPr>
        <p:spPr>
          <a:xfrm>
            <a:off x="1722054" y="1248984"/>
            <a:ext cx="344094" cy="169277"/>
          </a:xfrm>
          <a:prstGeom prst="rect">
            <a:avLst/>
          </a:prstGeom>
          <a:noFill/>
        </p:spPr>
        <p:txBody>
          <a:bodyPr wrap="square" lIns="0" tIns="0" rIns="0" bIns="0" rtlCol="0">
            <a:spAutoFit/>
          </a:bodyPr>
          <a:lstStyle/>
          <a:p>
            <a:pPr marL="0" marR="0" lvl="0" indent="0" algn="ctr" defTabSz="1088449" rtl="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effectLst/>
                <a:uLnTx/>
                <a:uFillTx/>
                <a:latin typeface="Segoe UI Light" panose="020B0502040204020203" pitchFamily="34" charset="0"/>
                <a:ea typeface="Arial Unicode MS" pitchFamily="34" charset="-128"/>
                <a:cs typeface="Segoe UI Light" panose="020B0502040204020203" pitchFamily="34" charset="0"/>
              </a:rPr>
              <a:t>Web</a:t>
            </a:r>
          </a:p>
        </p:txBody>
      </p:sp>
      <p:sp>
        <p:nvSpPr>
          <p:cNvPr id="61" name="Oval 60">
            <a:extLst>
              <a:ext uri="{FF2B5EF4-FFF2-40B4-BE49-F238E27FC236}">
                <a16:creationId xmlns:a16="http://schemas.microsoft.com/office/drawing/2014/main" id="{A5F56287-5520-48BC-8F19-C53DBEBF076D}"/>
              </a:ext>
            </a:extLst>
          </p:cNvPr>
          <p:cNvSpPr/>
          <p:nvPr/>
        </p:nvSpPr>
        <p:spPr>
          <a:xfrm>
            <a:off x="2150211" y="480900"/>
            <a:ext cx="192232" cy="193934"/>
          </a:xfrm>
          <a:prstGeom prst="ellipse">
            <a:avLst/>
          </a:prstGeom>
          <a:solidFill>
            <a:srgbClr val="FFFFCC"/>
          </a:solidFill>
          <a:ln w="952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3</a:t>
            </a:r>
          </a:p>
        </p:txBody>
      </p:sp>
    </p:spTree>
    <p:extLst>
      <p:ext uri="{BB962C8B-B14F-4D97-AF65-F5344CB8AC3E}">
        <p14:creationId xmlns:p14="http://schemas.microsoft.com/office/powerpoint/2010/main" val="1132992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83"/>
                                        </p:tgtEl>
                                        <p:attrNameLst>
                                          <p:attrName>style.visibility</p:attrName>
                                        </p:attrNameLst>
                                      </p:cBhvr>
                                      <p:to>
                                        <p:strVal val="visible"/>
                                      </p:to>
                                    </p:set>
                                    <p:animEffect transition="in" filter="fade">
                                      <p:cBhvr>
                                        <p:cTn id="14" dur="1000"/>
                                        <p:tgtEl>
                                          <p:spTgt spid="183"/>
                                        </p:tgtEl>
                                      </p:cBhvr>
                                    </p:animEffect>
                                    <p:anim calcmode="lin" valueType="num">
                                      <p:cBhvr>
                                        <p:cTn id="15" dur="1000" fill="hold"/>
                                        <p:tgtEl>
                                          <p:spTgt spid="183"/>
                                        </p:tgtEl>
                                        <p:attrNameLst>
                                          <p:attrName>ppt_x</p:attrName>
                                        </p:attrNameLst>
                                      </p:cBhvr>
                                      <p:tavLst>
                                        <p:tav tm="0">
                                          <p:val>
                                            <p:strVal val="#ppt_x"/>
                                          </p:val>
                                        </p:tav>
                                        <p:tav tm="100000">
                                          <p:val>
                                            <p:strVal val="#ppt_x"/>
                                          </p:val>
                                        </p:tav>
                                      </p:tavLst>
                                    </p:anim>
                                    <p:anim calcmode="lin" valueType="num">
                                      <p:cBhvr>
                                        <p:cTn id="16" dur="1000" fill="hold"/>
                                        <p:tgtEl>
                                          <p:spTgt spid="18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1000"/>
                                        <p:tgtEl>
                                          <p:spTgt spid="59"/>
                                        </p:tgtEl>
                                      </p:cBhvr>
                                    </p:animEffect>
                                    <p:anim calcmode="lin" valueType="num">
                                      <p:cBhvr>
                                        <p:cTn id="22" dur="1000" fill="hold"/>
                                        <p:tgtEl>
                                          <p:spTgt spid="59"/>
                                        </p:tgtEl>
                                        <p:attrNameLst>
                                          <p:attrName>ppt_x</p:attrName>
                                        </p:attrNameLst>
                                      </p:cBhvr>
                                      <p:tavLst>
                                        <p:tav tm="0">
                                          <p:val>
                                            <p:strVal val="#ppt_x"/>
                                          </p:val>
                                        </p:tav>
                                        <p:tav tm="100000">
                                          <p:val>
                                            <p:strVal val="#ppt_x"/>
                                          </p:val>
                                        </p:tav>
                                      </p:tavLst>
                                    </p:anim>
                                    <p:anim calcmode="lin" valueType="num">
                                      <p:cBhvr>
                                        <p:cTn id="23" dur="1000" fill="hold"/>
                                        <p:tgtEl>
                                          <p:spTgt spid="5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193"/>
                                        </p:tgtEl>
                                        <p:attrNameLst>
                                          <p:attrName>style.visibility</p:attrName>
                                        </p:attrNameLst>
                                      </p:cBhvr>
                                      <p:to>
                                        <p:strVal val="visible"/>
                                      </p:to>
                                    </p:set>
                                    <p:animEffect transition="in" filter="fade">
                                      <p:cBhvr>
                                        <p:cTn id="33" dur="1000"/>
                                        <p:tgtEl>
                                          <p:spTgt spid="193"/>
                                        </p:tgtEl>
                                      </p:cBhvr>
                                    </p:animEffect>
                                    <p:anim calcmode="lin" valueType="num">
                                      <p:cBhvr>
                                        <p:cTn id="34" dur="1000" fill="hold"/>
                                        <p:tgtEl>
                                          <p:spTgt spid="193"/>
                                        </p:tgtEl>
                                        <p:attrNameLst>
                                          <p:attrName>ppt_x</p:attrName>
                                        </p:attrNameLst>
                                      </p:cBhvr>
                                      <p:tavLst>
                                        <p:tav tm="0">
                                          <p:val>
                                            <p:strVal val="#ppt_x"/>
                                          </p:val>
                                        </p:tav>
                                        <p:tav tm="100000">
                                          <p:val>
                                            <p:strVal val="#ppt_x"/>
                                          </p:val>
                                        </p:tav>
                                      </p:tavLst>
                                    </p:anim>
                                    <p:anim calcmode="lin" valueType="num">
                                      <p:cBhvr>
                                        <p:cTn id="35" dur="1000" fill="hold"/>
                                        <p:tgtEl>
                                          <p:spTgt spid="19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90"/>
                                        </p:tgtEl>
                                        <p:attrNameLst>
                                          <p:attrName>style.visibility</p:attrName>
                                        </p:attrNameLst>
                                      </p:cBhvr>
                                      <p:to>
                                        <p:strVal val="visible"/>
                                      </p:to>
                                    </p:set>
                                    <p:animEffect transition="in" filter="fade">
                                      <p:cBhvr>
                                        <p:cTn id="40" dur="1000"/>
                                        <p:tgtEl>
                                          <p:spTgt spid="190"/>
                                        </p:tgtEl>
                                      </p:cBhvr>
                                    </p:animEffect>
                                    <p:anim calcmode="lin" valueType="num">
                                      <p:cBhvr>
                                        <p:cTn id="41" dur="1000" fill="hold"/>
                                        <p:tgtEl>
                                          <p:spTgt spid="190"/>
                                        </p:tgtEl>
                                        <p:attrNameLst>
                                          <p:attrName>ppt_x</p:attrName>
                                        </p:attrNameLst>
                                      </p:cBhvr>
                                      <p:tavLst>
                                        <p:tav tm="0">
                                          <p:val>
                                            <p:strVal val="#ppt_x"/>
                                          </p:val>
                                        </p:tav>
                                        <p:tav tm="100000">
                                          <p:val>
                                            <p:strVal val="#ppt_x"/>
                                          </p:val>
                                        </p:tav>
                                      </p:tavLst>
                                    </p:anim>
                                    <p:anim calcmode="lin" valueType="num">
                                      <p:cBhvr>
                                        <p:cTn id="42"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71"/>
                                        </p:tgtEl>
                                        <p:attrNameLst>
                                          <p:attrName>style.visibility</p:attrName>
                                        </p:attrNameLst>
                                      </p:cBhvr>
                                      <p:to>
                                        <p:strVal val="visible"/>
                                      </p:to>
                                    </p:set>
                                    <p:animEffect transition="in" filter="fade">
                                      <p:cBhvr>
                                        <p:cTn id="47" dur="1000"/>
                                        <p:tgtEl>
                                          <p:spTgt spid="171"/>
                                        </p:tgtEl>
                                      </p:cBhvr>
                                    </p:animEffect>
                                    <p:anim calcmode="lin" valueType="num">
                                      <p:cBhvr>
                                        <p:cTn id="48" dur="1000" fill="hold"/>
                                        <p:tgtEl>
                                          <p:spTgt spid="171"/>
                                        </p:tgtEl>
                                        <p:attrNameLst>
                                          <p:attrName>ppt_x</p:attrName>
                                        </p:attrNameLst>
                                      </p:cBhvr>
                                      <p:tavLst>
                                        <p:tav tm="0">
                                          <p:val>
                                            <p:strVal val="#ppt_x"/>
                                          </p:val>
                                        </p:tav>
                                        <p:tav tm="100000">
                                          <p:val>
                                            <p:strVal val="#ppt_x"/>
                                          </p:val>
                                        </p:tav>
                                      </p:tavLst>
                                    </p:anim>
                                    <p:anim calcmode="lin" valueType="num">
                                      <p:cBhvr>
                                        <p:cTn id="49" dur="1000" fill="hold"/>
                                        <p:tgtEl>
                                          <p:spTgt spid="171"/>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fade">
                                      <p:cBhvr>
                                        <p:cTn id="54" dur="1000"/>
                                        <p:tgtEl>
                                          <p:spTgt spid="180"/>
                                        </p:tgtEl>
                                      </p:cBhvr>
                                    </p:animEffect>
                                    <p:anim calcmode="lin" valueType="num">
                                      <p:cBhvr>
                                        <p:cTn id="55" dur="1000" fill="hold"/>
                                        <p:tgtEl>
                                          <p:spTgt spid="180"/>
                                        </p:tgtEl>
                                        <p:attrNameLst>
                                          <p:attrName>ppt_x</p:attrName>
                                        </p:attrNameLst>
                                      </p:cBhvr>
                                      <p:tavLst>
                                        <p:tav tm="0">
                                          <p:val>
                                            <p:strVal val="#ppt_x"/>
                                          </p:val>
                                        </p:tav>
                                        <p:tav tm="100000">
                                          <p:val>
                                            <p:strVal val="#ppt_x"/>
                                          </p:val>
                                        </p:tav>
                                      </p:tavLst>
                                    </p:anim>
                                    <p:anim calcmode="lin" valueType="num">
                                      <p:cBhvr>
                                        <p:cTn id="56"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7" presetClass="entr" presetSubtype="0" fill="hold" nodeType="click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1000"/>
                                        <p:tgtEl>
                                          <p:spTgt spid="163"/>
                                        </p:tgtEl>
                                      </p:cBhvr>
                                    </p:animEffect>
                                    <p:anim calcmode="lin" valueType="num">
                                      <p:cBhvr>
                                        <p:cTn id="62" dur="1000" fill="hold"/>
                                        <p:tgtEl>
                                          <p:spTgt spid="163"/>
                                        </p:tgtEl>
                                        <p:attrNameLst>
                                          <p:attrName>ppt_x</p:attrName>
                                        </p:attrNameLst>
                                      </p:cBhvr>
                                      <p:tavLst>
                                        <p:tav tm="0">
                                          <p:val>
                                            <p:strVal val="#ppt_x"/>
                                          </p:val>
                                        </p:tav>
                                        <p:tav tm="100000">
                                          <p:val>
                                            <p:strVal val="#ppt_x"/>
                                          </p:val>
                                        </p:tav>
                                      </p:tavLst>
                                    </p:anim>
                                    <p:anim calcmode="lin" valueType="num">
                                      <p:cBhvr>
                                        <p:cTn id="63" dur="1000" fill="hold"/>
                                        <p:tgtEl>
                                          <p:spTgt spid="163"/>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87"/>
                                        </p:tgtEl>
                                        <p:attrNameLst>
                                          <p:attrName>style.visibility</p:attrName>
                                        </p:attrNameLst>
                                      </p:cBhvr>
                                      <p:to>
                                        <p:strVal val="visible"/>
                                      </p:to>
                                    </p:set>
                                    <p:animEffect transition="in" filter="fade">
                                      <p:cBhvr>
                                        <p:cTn id="68" dur="1000"/>
                                        <p:tgtEl>
                                          <p:spTgt spid="187"/>
                                        </p:tgtEl>
                                      </p:cBhvr>
                                    </p:animEffect>
                                    <p:anim calcmode="lin" valueType="num">
                                      <p:cBhvr>
                                        <p:cTn id="69" dur="1000" fill="hold"/>
                                        <p:tgtEl>
                                          <p:spTgt spid="187"/>
                                        </p:tgtEl>
                                        <p:attrNameLst>
                                          <p:attrName>ppt_x</p:attrName>
                                        </p:attrNameLst>
                                      </p:cBhvr>
                                      <p:tavLst>
                                        <p:tav tm="0">
                                          <p:val>
                                            <p:strVal val="#ppt_x"/>
                                          </p:val>
                                        </p:tav>
                                        <p:tav tm="100000">
                                          <p:val>
                                            <p:strVal val="#ppt_x"/>
                                          </p:val>
                                        </p:tav>
                                      </p:tavLst>
                                    </p:anim>
                                    <p:anim calcmode="lin" valueType="num">
                                      <p:cBhvr>
                                        <p:cTn id="70"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p:nvPr>
        </p:nvSpPr>
        <p:spPr>
          <a:xfrm>
            <a:off x="51986" y="36717"/>
            <a:ext cx="11655840" cy="899665"/>
          </a:xfrm>
        </p:spPr>
        <p:txBody>
          <a:bodyPr>
            <a:noAutofit/>
          </a:bodyPr>
          <a:lstStyle/>
          <a:p>
            <a:r>
              <a:rPr lang="en-US" sz="3600" dirty="0">
                <a:solidFill>
                  <a:schemeClr val="tx1"/>
                </a:solidFill>
                <a:latin typeface="Segoe UI Light" panose="020B0502040204020203" pitchFamily="34" charset="0"/>
                <a:cs typeface="Segoe UI Light" panose="020B0502040204020203" pitchFamily="34" charset="0"/>
              </a:rPr>
              <a:t>Baseline knowledge for SAP as a service on Azure</a:t>
            </a:r>
          </a:p>
        </p:txBody>
      </p:sp>
      <p:graphicFrame>
        <p:nvGraphicFramePr>
          <p:cNvPr id="6" name="Table 5">
            <a:extLst>
              <a:ext uri="{FF2B5EF4-FFF2-40B4-BE49-F238E27FC236}">
                <a16:creationId xmlns:a16="http://schemas.microsoft.com/office/drawing/2014/main" id="{54E6780F-E54B-4E36-97B6-307B4FC151E0}"/>
              </a:ext>
            </a:extLst>
          </p:cNvPr>
          <p:cNvGraphicFramePr>
            <a:graphicFrameLocks noGrp="1"/>
          </p:cNvGraphicFramePr>
          <p:nvPr>
            <p:extLst/>
          </p:nvPr>
        </p:nvGraphicFramePr>
        <p:xfrm>
          <a:off x="484174" y="668316"/>
          <a:ext cx="11244587" cy="6164510"/>
        </p:xfrm>
        <a:graphic>
          <a:graphicData uri="http://schemas.openxmlformats.org/drawingml/2006/table">
            <a:tbl>
              <a:tblPr firstRow="1" bandRow="1">
                <a:tableStyleId>{5C22544A-7EE6-4342-B048-85BDC9FD1C3A}</a:tableStyleId>
              </a:tblPr>
              <a:tblGrid>
                <a:gridCol w="1471736">
                  <a:extLst>
                    <a:ext uri="{9D8B030D-6E8A-4147-A177-3AD203B41FA5}">
                      <a16:colId xmlns:a16="http://schemas.microsoft.com/office/drawing/2014/main" val="1049247679"/>
                    </a:ext>
                  </a:extLst>
                </a:gridCol>
                <a:gridCol w="2095893">
                  <a:extLst>
                    <a:ext uri="{9D8B030D-6E8A-4147-A177-3AD203B41FA5}">
                      <a16:colId xmlns:a16="http://schemas.microsoft.com/office/drawing/2014/main" val="3413664423"/>
                    </a:ext>
                  </a:extLst>
                </a:gridCol>
                <a:gridCol w="7676958">
                  <a:extLst>
                    <a:ext uri="{9D8B030D-6E8A-4147-A177-3AD203B41FA5}">
                      <a16:colId xmlns:a16="http://schemas.microsoft.com/office/drawing/2014/main" val="1113270253"/>
                    </a:ext>
                  </a:extLst>
                </a:gridCol>
              </a:tblGrid>
              <a:tr h="168184">
                <a:tc>
                  <a:txBody>
                    <a:bodyPr/>
                    <a:lstStyle/>
                    <a:p>
                      <a:r>
                        <a:rPr lang="en-US" sz="1100" dirty="0">
                          <a:latin typeface="Calibri" panose="020F0502020204030204" pitchFamily="34" charset="0"/>
                          <a:cs typeface="Calibri" panose="020F0502020204030204" pitchFamily="34" charset="0"/>
                        </a:rPr>
                        <a:t>Icon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Name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Description</a:t>
                      </a:r>
                    </a:p>
                  </a:txBody>
                  <a:tcPr marL="91416" marR="91416" marT="45708" marB="45708"/>
                </a:tc>
                <a:extLst>
                  <a:ext uri="{0D108BD9-81ED-4DB2-BD59-A6C34878D82A}">
                    <a16:rowId xmlns:a16="http://schemas.microsoft.com/office/drawing/2014/main" val="2911493486"/>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An area within a geo that does not cross national borders and contains one or more datacenters. </a:t>
                      </a:r>
                    </a:p>
                  </a:txBody>
                  <a:tcPr marL="91416" marR="91416" marT="45708" marB="45708"/>
                </a:tc>
                <a:extLst>
                  <a:ext uri="{0D108BD9-81ED-4DB2-BD59-A6C34878D82A}">
                    <a16:rowId xmlns:a16="http://schemas.microsoft.com/office/drawing/2014/main" val="202217402"/>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Subscription</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customer's agreement with Microsoft that enables them to obtain Azure services.</a:t>
                      </a:r>
                    </a:p>
                  </a:txBody>
                  <a:tcPr marL="91416" marR="91416" marT="45708" marB="45708"/>
                </a:tc>
                <a:extLst>
                  <a:ext uri="{0D108BD9-81ED-4DB2-BD59-A6C34878D82A}">
                    <a16:rowId xmlns:a16="http://schemas.microsoft.com/office/drawing/2014/main" val="227729087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Azure Active Directory (Tenant)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Active Directory  helps you manage user identities and create intelligence-driven access policies to secure your resources. </a:t>
                      </a:r>
                    </a:p>
                  </a:txBody>
                  <a:tcPr marL="91416" marR="91416" marT="45708" marB="45708"/>
                </a:tc>
                <a:extLst>
                  <a:ext uri="{0D108BD9-81ED-4DB2-BD59-A6C34878D82A}">
                    <a16:rowId xmlns:a16="http://schemas.microsoft.com/office/drawing/2014/main" val="2895600761"/>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Direct Connectivity from customer network to Microsoft Enterprise Edge (MSEE)</a:t>
                      </a:r>
                    </a:p>
                  </a:txBody>
                  <a:tcPr marL="91416" marR="91416" marT="45708" marB="45708"/>
                </a:tc>
                <a:extLst>
                  <a:ext uri="{0D108BD9-81ED-4DB2-BD59-A6C34878D82A}">
                    <a16:rowId xmlns:a16="http://schemas.microsoft.com/office/drawing/2014/main" val="425693496"/>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MSEE (Enterprise Edge)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Each ExpressRoute circuit consists of two connections to two Microsoft Enterprise edge routers (MSEEs) from the connectivity provider/your network edge.</a:t>
                      </a:r>
                    </a:p>
                  </a:txBody>
                  <a:tcPr marL="91416" marR="91416" marT="45708" marB="45708"/>
                </a:tc>
                <a:extLst>
                  <a:ext uri="{0D108BD9-81ED-4DB2-BD59-A6C34878D82A}">
                    <a16:rowId xmlns:a16="http://schemas.microsoft.com/office/drawing/2014/main" val="267975655"/>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network that provides connectivity between your Azure resources that is isolated from all other Azure tenants.</a:t>
                      </a:r>
                    </a:p>
                  </a:txBody>
                  <a:tcPr marL="91416" marR="91416" marT="45708" marB="45708"/>
                </a:tc>
                <a:extLst>
                  <a:ext uri="{0D108BD9-81ED-4DB2-BD59-A6C34878D82A}">
                    <a16:rowId xmlns:a16="http://schemas.microsoft.com/office/drawing/2014/main" val="1087866780"/>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Subnet</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subnetwork or subnet is a logical subdivision of an IP network. </a:t>
                      </a:r>
                    </a:p>
                  </a:txBody>
                  <a:tcPr marL="91416" marR="91416" marT="45708" marB="45708"/>
                </a:tc>
                <a:extLst>
                  <a:ext uri="{0D108BD9-81ED-4DB2-BD59-A6C34878D82A}">
                    <a16:rowId xmlns:a16="http://schemas.microsoft.com/office/drawing/2014/main" val="346462807"/>
                  </a:ext>
                </a:extLst>
              </a:tr>
              <a:tr h="276962">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Network Security Group</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NSG contains a list of security rules that allow or deny network traffic to resources connected to Azure Virtual Networks (</a:t>
                      </a:r>
                      <a:r>
                        <a:rPr lang="en-US" sz="1100" dirty="0" err="1">
                          <a:latin typeface="Calibri" panose="020F0502020204030204" pitchFamily="34" charset="0"/>
                          <a:cs typeface="Calibri" panose="020F0502020204030204" pitchFamily="34" charset="0"/>
                        </a:rPr>
                        <a:t>VNet</a:t>
                      </a:r>
                      <a:r>
                        <a:rPr lang="en-US" sz="1100" dirty="0">
                          <a:latin typeface="Calibri" panose="020F0502020204030204" pitchFamily="34" charset="0"/>
                          <a:cs typeface="Calibri" panose="020F0502020204030204" pitchFamily="34" charset="0"/>
                        </a:rPr>
                        <a:t>)</a:t>
                      </a:r>
                    </a:p>
                  </a:txBody>
                  <a:tcPr marL="91416" marR="91416" marT="45708" marB="45708"/>
                </a:tc>
                <a:extLst>
                  <a:ext uri="{0D108BD9-81ED-4DB2-BD59-A6C34878D82A}">
                    <a16:rowId xmlns:a16="http://schemas.microsoft.com/office/drawing/2014/main" val="4228822772"/>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VPN Gateway</a:t>
                      </a: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A specific type of virtual network gateway that is used to send encrypted traffic between an Azure virtual network and an on-premises location over internet.</a:t>
                      </a:r>
                    </a:p>
                  </a:txBody>
                  <a:tcPr marL="91416" marR="91416" marT="45708" marB="45708"/>
                </a:tc>
                <a:extLst>
                  <a:ext uri="{0D108BD9-81ED-4DB2-BD59-A6C34878D82A}">
                    <a16:rowId xmlns:a16="http://schemas.microsoft.com/office/drawing/2014/main" val="1135347303"/>
                  </a:ext>
                </a:extLst>
              </a:tr>
              <a:tr h="277018">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ExpressRoute Gateway</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 specific type of virtual network gateway that is used to send traffic between an Azure virtual network and an on-premises location over ExpressRoute/Direct Peering.</a:t>
                      </a:r>
                    </a:p>
                  </a:txBody>
                  <a:tcPr marL="91416" marR="91416" marT="45708" marB="45708"/>
                </a:tc>
                <a:extLst>
                  <a:ext uri="{0D108BD9-81ED-4DB2-BD59-A6C34878D82A}">
                    <a16:rowId xmlns:a16="http://schemas.microsoft.com/office/drawing/2014/main" val="1358234828"/>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Virtual Machines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The software implementation of a physical computer that runs an operating system. </a:t>
                      </a:r>
                    </a:p>
                  </a:txBody>
                  <a:tcPr marL="91416" marR="91416" marT="45708" marB="45708"/>
                </a:tc>
                <a:extLst>
                  <a:ext uri="{0D108BD9-81ED-4DB2-BD59-A6C34878D82A}">
                    <a16:rowId xmlns:a16="http://schemas.microsoft.com/office/drawing/2014/main" val="2868883729"/>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Premium Storage and Managed Disks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Storage offers a massively scalable object store for data objects, a file system service for the cloud</a:t>
                      </a:r>
                    </a:p>
                  </a:txBody>
                  <a:tcPr marL="91416" marR="91416" marT="45708" marB="45708"/>
                </a:tc>
                <a:extLst>
                  <a:ext uri="{0D108BD9-81ED-4DB2-BD59-A6C34878D82A}">
                    <a16:rowId xmlns:a16="http://schemas.microsoft.com/office/drawing/2014/main" val="1503502531"/>
                  </a:ext>
                </a:extLst>
              </a:tr>
              <a:tr h="168184">
                <a:tc>
                  <a:txBody>
                    <a:bodyPr/>
                    <a:lstStyle/>
                    <a:p>
                      <a:endParaRPr lang="en-US" sz="1100">
                        <a:latin typeface="Calibri" panose="020F0502020204030204" pitchFamily="34" charset="0"/>
                        <a:cs typeface="Calibri" panose="020F0502020204030204" pitchFamily="34" charset="0"/>
                      </a:endParaRPr>
                    </a:p>
                  </a:txBody>
                  <a:tcPr marL="91416" marR="91416" marT="45708" marB="45708"/>
                </a:tc>
                <a:tc>
                  <a:txBody>
                    <a:bodyPr/>
                    <a:lstStyle/>
                    <a:p>
                      <a:r>
                        <a:rPr lang="en-US" sz="1100">
                          <a:latin typeface="Calibri" panose="020F0502020204030204" pitchFamily="34" charset="0"/>
                          <a:cs typeface="Calibri" panose="020F0502020204030204" pitchFamily="34" charset="0"/>
                        </a:rPr>
                        <a:t>Availability Set</a:t>
                      </a:r>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 collection of virtual machines that are managed together to provide application redundancy and reliability.</a:t>
                      </a:r>
                    </a:p>
                  </a:txBody>
                  <a:tcPr marL="91416" marR="91416" marT="45708" marB="45708"/>
                </a:tc>
                <a:extLst>
                  <a:ext uri="{0D108BD9-81ED-4DB2-BD59-A6C34878D82A}">
                    <a16:rowId xmlns:a16="http://schemas.microsoft.com/office/drawing/2014/main" val="250547079"/>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Internal Load Balancer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ILB directs traffic only to resources that are inside a virtual network or that use a VPN to access Azure infrastructure. (Layer 4)</a:t>
                      </a:r>
                    </a:p>
                  </a:txBody>
                  <a:tcPr marL="91416" marR="91416" marT="45708" marB="45708"/>
                </a:tc>
                <a:extLst>
                  <a:ext uri="{0D108BD9-81ED-4DB2-BD59-A6C34878D82A}">
                    <a16:rowId xmlns:a16="http://schemas.microsoft.com/office/drawing/2014/main" val="4101572074"/>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on Azure Large Instances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server hardware infrastructure</a:t>
                      </a:r>
                    </a:p>
                  </a:txBody>
                  <a:tcPr marL="91416" marR="91416" marT="45708" marB="45708"/>
                </a:tc>
                <a:extLst>
                  <a:ext uri="{0D108BD9-81ED-4DB2-BD59-A6C34878D82A}">
                    <a16:rowId xmlns:a16="http://schemas.microsoft.com/office/drawing/2014/main" val="2265226417"/>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100" dirty="0">
                          <a:latin typeface="Calibri" panose="020F0502020204030204" pitchFamily="34" charset="0"/>
                          <a:cs typeface="Calibri" panose="020F0502020204030204" pitchFamily="34" charset="0"/>
                        </a:rPr>
                        <a:t>NFS Storage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HANA tailored data center integration (TDI) certified storage infrastructure </a:t>
                      </a:r>
                    </a:p>
                  </a:txBody>
                  <a:tcPr marL="91416" marR="91416" marT="45708" marB="45708"/>
                </a:tc>
                <a:extLst>
                  <a:ext uri="{0D108BD9-81ED-4DB2-BD59-A6C34878D82A}">
                    <a16:rowId xmlns:a16="http://schemas.microsoft.com/office/drawing/2014/main" val="654320410"/>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High Availability Pair</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two or more identical HANA large instances deployed in the same region and configured by the customer for system replication</a:t>
                      </a:r>
                    </a:p>
                  </a:txBody>
                  <a:tcPr marL="91416" marR="91416" marT="45708" marB="45708"/>
                </a:tc>
                <a:extLst>
                  <a:ext uri="{0D108BD9-81ED-4DB2-BD59-A6C34878D82A}">
                    <a16:rowId xmlns:a16="http://schemas.microsoft.com/office/drawing/2014/main" val="335065230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ExpressRoute</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Backend network to connect Azure Virtual Network and HANA Large Instances stamp</a:t>
                      </a:r>
                    </a:p>
                  </a:txBody>
                  <a:tcPr marL="91416" marR="91416" marT="45708" marB="45708"/>
                </a:tc>
                <a:extLst>
                  <a:ext uri="{0D108BD9-81ED-4DB2-BD59-A6C34878D82A}">
                    <a16:rowId xmlns:a16="http://schemas.microsoft.com/office/drawing/2014/main" val="2317371423"/>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Azure Backbone Network</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Microsoft owned global fiber network linking all Azure datacenters</a:t>
                      </a:r>
                    </a:p>
                  </a:txBody>
                  <a:tcPr marL="91416" marR="91416" marT="45708" marB="45708"/>
                </a:tc>
                <a:extLst>
                  <a:ext uri="{0D108BD9-81ED-4DB2-BD59-A6C34878D82A}">
                    <a16:rowId xmlns:a16="http://schemas.microsoft.com/office/drawing/2014/main" val="1466128262"/>
                  </a:ext>
                </a:extLst>
              </a:tr>
              <a:tr h="168184">
                <a:tc>
                  <a:txBody>
                    <a:bodyPr/>
                    <a:lstStyle/>
                    <a:p>
                      <a:endParaRPr lang="en-US" sz="1100" dirty="0">
                        <a:latin typeface="Calibri" panose="020F0502020204030204" pitchFamily="34" charset="0"/>
                        <a:cs typeface="Calibri" panose="020F0502020204030204" pitchFamily="34" charset="0"/>
                      </a:endParaRP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Pairs</a:t>
                      </a:r>
                    </a:p>
                  </a:txBody>
                  <a:tcPr marL="91416" marR="91416" marT="45708" marB="45708"/>
                </a:tc>
                <a:tc>
                  <a:txBody>
                    <a:bodyPr/>
                    <a:lstStyle/>
                    <a:p>
                      <a:r>
                        <a:rPr lang="en-US" sz="1100" dirty="0">
                          <a:latin typeface="Calibri" panose="020F0502020204030204" pitchFamily="34" charset="0"/>
                          <a:cs typeface="Calibri" panose="020F0502020204030204" pitchFamily="34" charset="0"/>
                        </a:rPr>
                        <a:t>Regional protection within data residency boundaries  </a:t>
                      </a:r>
                    </a:p>
                  </a:txBody>
                  <a:tcPr marL="91416" marR="91416" marT="45708" marB="45708"/>
                </a:tc>
                <a:extLst>
                  <a:ext uri="{0D108BD9-81ED-4DB2-BD59-A6C34878D82A}">
                    <a16:rowId xmlns:a16="http://schemas.microsoft.com/office/drawing/2014/main" val="985698810"/>
                  </a:ext>
                </a:extLst>
              </a:tr>
            </a:tbl>
          </a:graphicData>
        </a:graphic>
      </p:graphicFrame>
      <p:sp>
        <p:nvSpPr>
          <p:cNvPr id="7" name="Rectangle 6">
            <a:extLst>
              <a:ext uri="{FF2B5EF4-FFF2-40B4-BE49-F238E27FC236}">
                <a16:creationId xmlns:a16="http://schemas.microsoft.com/office/drawing/2014/main" id="{B8BC9201-E9CC-4801-AFD3-A25A2D47CD90}"/>
              </a:ext>
            </a:extLst>
          </p:cNvPr>
          <p:cNvSpPr/>
          <p:nvPr/>
        </p:nvSpPr>
        <p:spPr>
          <a:xfrm>
            <a:off x="898568" y="987270"/>
            <a:ext cx="698920" cy="165343"/>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8" name="Picture 2" descr="Image result for azure active directory">
            <a:extLst>
              <a:ext uri="{FF2B5EF4-FFF2-40B4-BE49-F238E27FC236}">
                <a16:creationId xmlns:a16="http://schemas.microsoft.com/office/drawing/2014/main" id="{83E7D49D-26C2-49CE-ADCA-C62DEB7F80E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46195" y="1478266"/>
            <a:ext cx="247595" cy="247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72539F-46BB-4B6E-BD2B-EA67835A7B8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0689" y="1705186"/>
            <a:ext cx="281831" cy="281831"/>
          </a:xfrm>
          <a:prstGeom prst="rect">
            <a:avLst/>
          </a:prstGeom>
        </p:spPr>
      </p:pic>
      <p:sp>
        <p:nvSpPr>
          <p:cNvPr id="10" name="Rectangle 9">
            <a:extLst>
              <a:ext uri="{FF2B5EF4-FFF2-40B4-BE49-F238E27FC236}">
                <a16:creationId xmlns:a16="http://schemas.microsoft.com/office/drawing/2014/main" id="{575BCF6E-8311-4CF7-9F77-BC17FAAB34D5}"/>
              </a:ext>
            </a:extLst>
          </p:cNvPr>
          <p:cNvSpPr/>
          <p:nvPr/>
        </p:nvSpPr>
        <p:spPr>
          <a:xfrm>
            <a:off x="1102940" y="2122991"/>
            <a:ext cx="309580" cy="156729"/>
          </a:xfrm>
          <a:prstGeom prst="rect">
            <a:avLst/>
          </a:prstGeom>
          <a:solidFill>
            <a:srgbClr val="FFFFFF">
              <a:lumMod val="65000"/>
            </a:srgbClr>
          </a:solidFill>
          <a:ln w="10795" cap="flat" cmpd="sng" algn="ctr">
            <a:solidFill>
              <a:srgbClr val="002060">
                <a:shade val="50000"/>
              </a:srgbClr>
            </a:solidFill>
            <a:prstDash val="solid"/>
          </a:ln>
          <a:effectLst/>
        </p:spPr>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MSEE</a:t>
            </a:r>
          </a:p>
        </p:txBody>
      </p:sp>
      <p:sp>
        <p:nvSpPr>
          <p:cNvPr id="11" name="Rectangle 10">
            <a:extLst>
              <a:ext uri="{FF2B5EF4-FFF2-40B4-BE49-F238E27FC236}">
                <a16:creationId xmlns:a16="http://schemas.microsoft.com/office/drawing/2014/main" id="{0D894CCE-364E-4007-AF9D-14833421C216}"/>
              </a:ext>
            </a:extLst>
          </p:cNvPr>
          <p:cNvSpPr/>
          <p:nvPr/>
        </p:nvSpPr>
        <p:spPr>
          <a:xfrm>
            <a:off x="906488" y="2724447"/>
            <a:ext cx="707519" cy="181027"/>
          </a:xfrm>
          <a:prstGeom prst="rect">
            <a:avLst/>
          </a:prstGeom>
          <a:solidFill>
            <a:srgbClr val="92D050"/>
          </a:solidFill>
          <a:ln w="10795"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455F02F1-8C47-4682-8749-920170CC9DDC}"/>
              </a:ext>
            </a:extLst>
          </p:cNvPr>
          <p:cNvPicPr>
            <a:picLocks noChangeAspect="1"/>
          </p:cNvPicPr>
          <p:nvPr/>
        </p:nvPicPr>
        <p:blipFill>
          <a:blip r:embed="rId5"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125941" y="3299430"/>
            <a:ext cx="239350" cy="239350"/>
          </a:xfrm>
          <a:prstGeom prst="rect">
            <a:avLst/>
          </a:prstGeom>
        </p:spPr>
      </p:pic>
      <p:pic>
        <p:nvPicPr>
          <p:cNvPr id="13" name="Picture 12">
            <a:extLst>
              <a:ext uri="{FF2B5EF4-FFF2-40B4-BE49-F238E27FC236}">
                <a16:creationId xmlns:a16="http://schemas.microsoft.com/office/drawing/2014/main" id="{6EE79049-5B78-4DE0-AF5D-31E9425550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892" y="4095988"/>
            <a:ext cx="213648" cy="210984"/>
          </a:xfrm>
          <a:prstGeom prst="rect">
            <a:avLst/>
          </a:prstGeom>
        </p:spPr>
      </p:pic>
      <p:pic>
        <p:nvPicPr>
          <p:cNvPr id="14" name="Picture 13">
            <a:extLst>
              <a:ext uri="{FF2B5EF4-FFF2-40B4-BE49-F238E27FC236}">
                <a16:creationId xmlns:a16="http://schemas.microsoft.com/office/drawing/2014/main" id="{19AB680B-71A3-4971-A91C-660B6707FF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75228" y="4413725"/>
            <a:ext cx="239350" cy="239350"/>
          </a:xfrm>
          <a:prstGeom prst="rect">
            <a:avLst/>
          </a:prstGeom>
        </p:spPr>
      </p:pic>
      <p:sp>
        <p:nvSpPr>
          <p:cNvPr id="15" name="Rectangle 14">
            <a:extLst>
              <a:ext uri="{FF2B5EF4-FFF2-40B4-BE49-F238E27FC236}">
                <a16:creationId xmlns:a16="http://schemas.microsoft.com/office/drawing/2014/main" id="{054F3E77-C073-4C1A-9A3D-643A7F9907E8}"/>
              </a:ext>
            </a:extLst>
          </p:cNvPr>
          <p:cNvSpPr/>
          <p:nvPr/>
        </p:nvSpPr>
        <p:spPr>
          <a:xfrm>
            <a:off x="917845" y="4791372"/>
            <a:ext cx="687564" cy="181027"/>
          </a:xfrm>
          <a:prstGeom prst="rect">
            <a:avLst/>
          </a:prstGeom>
          <a:noFill/>
          <a:ln w="10795" cap="flat" cmpd="sng" algn="ctr">
            <a:solidFill>
              <a:srgbClr val="002060">
                <a:shade val="50000"/>
              </a:srgbClr>
            </a:solidFill>
            <a:prstDash val="dash"/>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6" name="Rectangle 15">
            <a:extLst>
              <a:ext uri="{FF2B5EF4-FFF2-40B4-BE49-F238E27FC236}">
                <a16:creationId xmlns:a16="http://schemas.microsoft.com/office/drawing/2014/main" id="{FB0D4622-30C1-498B-9DDB-A9D581695F16}"/>
              </a:ext>
            </a:extLst>
          </p:cNvPr>
          <p:cNvSpPr/>
          <p:nvPr/>
        </p:nvSpPr>
        <p:spPr>
          <a:xfrm>
            <a:off x="672424" y="6595323"/>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7" name="Rectangle 16">
            <a:extLst>
              <a:ext uri="{FF2B5EF4-FFF2-40B4-BE49-F238E27FC236}">
                <a16:creationId xmlns:a16="http://schemas.microsoft.com/office/drawing/2014/main" id="{AB8F0895-A6FE-46D8-BF78-AFB0CA35C5CF}"/>
              </a:ext>
            </a:extLst>
          </p:cNvPr>
          <p:cNvSpPr/>
          <p:nvPr/>
        </p:nvSpPr>
        <p:spPr>
          <a:xfrm>
            <a:off x="1365291" y="6590724"/>
            <a:ext cx="462840" cy="181028"/>
          </a:xfrm>
          <a:prstGeom prst="rect">
            <a:avLst/>
          </a:prstGeom>
          <a:solidFill>
            <a:srgbClr val="002060">
              <a:lumMod val="10000"/>
              <a:lumOff val="90000"/>
            </a:srgbClr>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8" name="Rectangle 17">
            <a:extLst>
              <a:ext uri="{FF2B5EF4-FFF2-40B4-BE49-F238E27FC236}">
                <a16:creationId xmlns:a16="http://schemas.microsoft.com/office/drawing/2014/main" id="{290BFFE0-239F-40A4-983C-1C4736386116}"/>
              </a:ext>
            </a:extLst>
          </p:cNvPr>
          <p:cNvSpPr/>
          <p:nvPr/>
        </p:nvSpPr>
        <p:spPr>
          <a:xfrm>
            <a:off x="909163" y="6354028"/>
            <a:ext cx="704928" cy="178490"/>
          </a:xfrm>
          <a:prstGeom prst="rect">
            <a:avLst/>
          </a:prstGeom>
          <a:solidFill>
            <a:schemeClr val="bg1">
              <a:lumMod val="95000"/>
            </a:schemeClr>
          </a:solidFill>
          <a:ln w="10795" cap="flat" cmpd="sng" algn="ctr">
            <a:solidFill>
              <a:srgbClr val="002060">
                <a:shade val="50000"/>
              </a:srgbClr>
            </a:solidFill>
            <a:prstDash val="solid"/>
          </a:ln>
          <a:effectLst/>
        </p:spPr>
        <p:txBody>
          <a:bodyPr lIns="0" tIns="45708" rIns="0" bIns="0"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19" name="Rectangle 18">
            <a:extLst>
              <a:ext uri="{FF2B5EF4-FFF2-40B4-BE49-F238E27FC236}">
                <a16:creationId xmlns:a16="http://schemas.microsoft.com/office/drawing/2014/main" id="{76726AE2-BD25-42AA-B8FB-061C3EF627D5}"/>
              </a:ext>
            </a:extLst>
          </p:cNvPr>
          <p:cNvSpPr/>
          <p:nvPr/>
        </p:nvSpPr>
        <p:spPr>
          <a:xfrm>
            <a:off x="906488" y="2449235"/>
            <a:ext cx="707519" cy="181027"/>
          </a:xfrm>
          <a:prstGeom prst="rect">
            <a:avLst/>
          </a:prstGeom>
          <a:solidFill>
            <a:srgbClr val="0070C0"/>
          </a:solidFill>
          <a:ln w="12700" cap="flat" cmpd="sng" algn="ctr">
            <a:solidFill>
              <a:srgbClr val="002060">
                <a:shade val="50000"/>
              </a:srgbClr>
            </a:solidFill>
            <a:prstDash val="solid"/>
          </a:ln>
          <a:effectLst/>
        </p:spPr>
        <p:txBody>
          <a:bodyPr lIns="27425" tIns="27425" rIns="27425" bIns="27425" rtlCol="0" anchor="t" anchorCtr="0"/>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pic>
        <p:nvPicPr>
          <p:cNvPr id="20" name="Picture 19">
            <a:extLst>
              <a:ext uri="{FF2B5EF4-FFF2-40B4-BE49-F238E27FC236}">
                <a16:creationId xmlns:a16="http://schemas.microsoft.com/office/drawing/2014/main" id="{B795296D-E18D-4A73-BFD9-A168F0A8102D}"/>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95653" y="2402317"/>
            <a:ext cx="301658" cy="301658"/>
          </a:xfrm>
          <a:prstGeom prst="rect">
            <a:avLst/>
          </a:prstGeom>
        </p:spPr>
      </p:pic>
      <p:pic>
        <p:nvPicPr>
          <p:cNvPr id="21" name="Picture 20">
            <a:extLst>
              <a:ext uri="{FF2B5EF4-FFF2-40B4-BE49-F238E27FC236}">
                <a16:creationId xmlns:a16="http://schemas.microsoft.com/office/drawing/2014/main" id="{2A7C3A01-E603-4D3C-956F-AF4306CFE3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34638" y="3730058"/>
            <a:ext cx="239350" cy="239350"/>
          </a:xfrm>
          <a:prstGeom prst="rect">
            <a:avLst/>
          </a:prstGeom>
        </p:spPr>
      </p:pic>
      <p:cxnSp>
        <p:nvCxnSpPr>
          <p:cNvPr id="22" name="Straight Arrow Connector 21">
            <a:extLst>
              <a:ext uri="{FF2B5EF4-FFF2-40B4-BE49-F238E27FC236}">
                <a16:creationId xmlns:a16="http://schemas.microsoft.com/office/drawing/2014/main" id="{5E18A774-72C0-46A2-BA73-E08F2483C944}"/>
              </a:ext>
            </a:extLst>
          </p:cNvPr>
          <p:cNvCxnSpPr>
            <a:cxnSpLocks/>
            <a:stCxn id="16" idx="3"/>
            <a:endCxn id="17" idx="1"/>
          </p:cNvCxnSpPr>
          <p:nvPr/>
        </p:nvCxnSpPr>
        <p:spPr>
          <a:xfrm flipV="1">
            <a:off x="1135264" y="6681238"/>
            <a:ext cx="230027" cy="4600"/>
          </a:xfrm>
          <a:prstGeom prst="straightConnector1">
            <a:avLst/>
          </a:prstGeom>
          <a:ln w="95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194E7B4-A51E-46E4-AAEF-83143F467154}"/>
              </a:ext>
            </a:extLst>
          </p:cNvPr>
          <p:cNvSpPr/>
          <p:nvPr/>
        </p:nvSpPr>
        <p:spPr>
          <a:xfrm>
            <a:off x="897791" y="1244832"/>
            <a:ext cx="698920" cy="165343"/>
          </a:xfrm>
          <a:prstGeom prst="rect">
            <a:avLst/>
          </a:prstGeom>
          <a:solidFill>
            <a:srgbClr val="89CBFF"/>
          </a:solidFill>
          <a:ln w="10795" cap="flat" cmpd="sng" algn="ctr">
            <a:solidFill>
              <a:srgbClr val="002060">
                <a:shade val="50000"/>
              </a:srgbClr>
            </a:solidFill>
            <a:prstDash val="solid"/>
          </a:ln>
          <a:effectLst/>
        </p:spPr>
        <p:txBody>
          <a:bodyPr lIns="27425" rtlCol="0" anchor="t" anchorCtr="0"/>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4" name="Picture 23">
            <a:extLst>
              <a:ext uri="{FF2B5EF4-FFF2-40B4-BE49-F238E27FC236}">
                <a16:creationId xmlns:a16="http://schemas.microsoft.com/office/drawing/2014/main" id="{89F92FD8-0FE3-4B7B-B98B-0A848E84732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46300" y="4994135"/>
            <a:ext cx="230653" cy="230653"/>
          </a:xfrm>
          <a:prstGeom prst="rect">
            <a:avLst/>
          </a:prstGeom>
        </p:spPr>
      </p:pic>
      <p:pic>
        <p:nvPicPr>
          <p:cNvPr id="25" name="Picture 24">
            <a:extLst>
              <a:ext uri="{FF2B5EF4-FFF2-40B4-BE49-F238E27FC236}">
                <a16:creationId xmlns:a16="http://schemas.microsoft.com/office/drawing/2014/main" id="{A46726CB-BDE0-4D43-98F9-50F269C9087D}"/>
              </a:ext>
            </a:extLst>
          </p:cNvPr>
          <p:cNvPicPr>
            <a:picLocks noChangeAspect="1"/>
          </p:cNvPicPr>
          <p:nvPr/>
        </p:nvPicPr>
        <p:blipFill>
          <a:blip r:embed="rId10" cstate="email">
            <a:grayscl/>
            <a:extLst>
              <a:ext uri="{28A0092B-C50C-407E-A947-70E740481C1C}">
                <a14:useLocalDpi xmlns:a14="http://schemas.microsoft.com/office/drawing/2010/main"/>
              </a:ext>
            </a:extLst>
          </a:blip>
          <a:stretch>
            <a:fillRect/>
          </a:stretch>
        </p:blipFill>
        <p:spPr>
          <a:xfrm>
            <a:off x="954026" y="5072739"/>
            <a:ext cx="637145" cy="637145"/>
          </a:xfrm>
          <a:prstGeom prst="rect">
            <a:avLst/>
          </a:prstGeom>
        </p:spPr>
      </p:pic>
      <p:pic>
        <p:nvPicPr>
          <p:cNvPr id="26" name="Picture 25">
            <a:extLst>
              <a:ext uri="{FF2B5EF4-FFF2-40B4-BE49-F238E27FC236}">
                <a16:creationId xmlns:a16="http://schemas.microsoft.com/office/drawing/2014/main" id="{3BF7AB7E-4C7A-4C3E-AF5D-9B56D1A73CA6}"/>
              </a:ext>
            </a:extLst>
          </p:cNvPr>
          <p:cNvPicPr>
            <a:picLocks noChangeAspect="1"/>
          </p:cNvPicPr>
          <p:nvPr/>
        </p:nvPicPr>
        <p:blipFill>
          <a:blip r:embed="rId11" cstate="email">
            <a:grayscl/>
            <a:extLst>
              <a:ext uri="{28A0092B-C50C-407E-A947-70E740481C1C}">
                <a14:useLocalDpi xmlns:a14="http://schemas.microsoft.com/office/drawing/2010/main"/>
              </a:ext>
            </a:extLst>
          </a:blip>
          <a:stretch>
            <a:fillRect/>
          </a:stretch>
        </p:blipFill>
        <p:spPr>
          <a:xfrm>
            <a:off x="1124854" y="5529387"/>
            <a:ext cx="251217" cy="251217"/>
          </a:xfrm>
          <a:prstGeom prst="rect">
            <a:avLst/>
          </a:prstGeom>
        </p:spPr>
      </p:pic>
      <p:sp>
        <p:nvSpPr>
          <p:cNvPr id="27" name="Rectangle 26">
            <a:extLst>
              <a:ext uri="{FF2B5EF4-FFF2-40B4-BE49-F238E27FC236}">
                <a16:creationId xmlns:a16="http://schemas.microsoft.com/office/drawing/2014/main" id="{69100DA5-1F6F-4F5D-93DC-0EA667D4C2E0}"/>
              </a:ext>
            </a:extLst>
          </p:cNvPr>
          <p:cNvSpPr/>
          <p:nvPr/>
        </p:nvSpPr>
        <p:spPr>
          <a:xfrm>
            <a:off x="906488" y="5831986"/>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28" name="Picture 27">
            <a:extLst>
              <a:ext uri="{FF2B5EF4-FFF2-40B4-BE49-F238E27FC236}">
                <a16:creationId xmlns:a16="http://schemas.microsoft.com/office/drawing/2014/main" id="{7CC73B5C-1A01-4A12-B865-0BDE57D5D990}"/>
              </a:ext>
            </a:extLst>
          </p:cNvPr>
          <p:cNvPicPr>
            <a:picLocks noChangeAspect="1"/>
          </p:cNvPicPr>
          <p:nvPr/>
        </p:nvPicPr>
        <p:blipFill>
          <a:blip r:embed="rId4" cstate="email">
            <a:biLevel thresh="25000"/>
            <a:extLst>
              <a:ext uri="{28A0092B-C50C-407E-A947-70E740481C1C}">
                <a14:useLocalDpi xmlns:a14="http://schemas.microsoft.com/office/drawing/2010/main"/>
              </a:ext>
            </a:extLst>
          </a:blip>
          <a:stretch>
            <a:fillRect/>
          </a:stretch>
        </p:blipFill>
        <p:spPr>
          <a:xfrm>
            <a:off x="1115480" y="6058752"/>
            <a:ext cx="281831" cy="281831"/>
          </a:xfrm>
          <a:prstGeom prst="rect">
            <a:avLst/>
          </a:prstGeom>
        </p:spPr>
      </p:pic>
      <p:pic>
        <p:nvPicPr>
          <p:cNvPr id="29" name="Picture 28">
            <a:extLst>
              <a:ext uri="{FF2B5EF4-FFF2-40B4-BE49-F238E27FC236}">
                <a16:creationId xmlns:a16="http://schemas.microsoft.com/office/drawing/2014/main" id="{8D8260A1-C343-4A63-B0DE-754210F5A7AE}"/>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34638" y="2941781"/>
            <a:ext cx="234376" cy="234376"/>
          </a:xfrm>
          <a:prstGeom prst="rect">
            <a:avLst/>
          </a:prstGeom>
        </p:spPr>
      </p:pic>
      <p:pic>
        <p:nvPicPr>
          <p:cNvPr id="30" name="Picture 29">
            <a:extLst>
              <a:ext uri="{FF2B5EF4-FFF2-40B4-BE49-F238E27FC236}">
                <a16:creationId xmlns:a16="http://schemas.microsoft.com/office/drawing/2014/main" id="{E29DF892-DCE7-4F64-A933-EB0DE2ABDEF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9538" y="1227043"/>
            <a:ext cx="192155" cy="192155"/>
          </a:xfrm>
          <a:prstGeom prst="rect">
            <a:avLst/>
          </a:prstGeom>
        </p:spPr>
      </p:pic>
    </p:spTree>
    <p:extLst>
      <p:ext uri="{BB962C8B-B14F-4D97-AF65-F5344CB8AC3E}">
        <p14:creationId xmlns:p14="http://schemas.microsoft.com/office/powerpoint/2010/main" val="35136391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sz="4400" dirty="0">
                <a:solidFill>
                  <a:schemeClr val="tx1"/>
                </a:solidFill>
              </a:rPr>
              <a:t>Online Azure pricing calculator</a:t>
            </a:r>
          </a:p>
        </p:txBody>
      </p:sp>
      <p:pic>
        <p:nvPicPr>
          <p:cNvPr id="14" name="Picture 13" descr="Pricing Calculator webpage&#10;&#10;Screenshot of the Microsoft Azure Procing calculator webpage.">
            <a:extLst>
              <a:ext uri="{FF2B5EF4-FFF2-40B4-BE49-F238E27FC236}">
                <a16:creationId xmlns:a16="http://schemas.microsoft.com/office/drawing/2014/main" id="{240BADE3-17CC-4077-9B67-FA10AC950E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2384" y="1116195"/>
            <a:ext cx="6067233" cy="5006261"/>
          </a:xfrm>
          <a:prstGeom prst="rect">
            <a:avLst/>
          </a:prstGeom>
        </p:spPr>
      </p:pic>
      <p:sp>
        <p:nvSpPr>
          <p:cNvPr id="16" name="TextBox 15">
            <a:extLst>
              <a:ext uri="{FF2B5EF4-FFF2-40B4-BE49-F238E27FC236}">
                <a16:creationId xmlns:a16="http://schemas.microsoft.com/office/drawing/2014/main" id="{4A4ACCB1-3609-4A4D-8312-EFA30D1AF76E}"/>
              </a:ext>
            </a:extLst>
          </p:cNvPr>
          <p:cNvSpPr txBox="1"/>
          <p:nvPr/>
        </p:nvSpPr>
        <p:spPr>
          <a:xfrm>
            <a:off x="2607112" y="6231440"/>
            <a:ext cx="6977776" cy="400110"/>
          </a:xfrm>
          <a:prstGeom prst="rect">
            <a:avLst/>
          </a:prstGeom>
          <a:noFill/>
        </p:spPr>
        <p:txBody>
          <a:bodyPr wrap="square" rtlCol="0">
            <a:spAutoFit/>
          </a:bodyPr>
          <a:lstStyle/>
          <a:p>
            <a:pPr algn="ctr"/>
            <a:r>
              <a:rPr lang="de-AT" sz="2000" dirty="0">
                <a:solidFill>
                  <a:schemeClr val="bg1"/>
                </a:solidFill>
                <a:latin typeface="Segoe UI Semilight" panose="020B0402040204020203" pitchFamily="34" charset="0"/>
                <a:cs typeface="Segoe UI Semilight" panose="020B0402040204020203" pitchFamily="34" charset="0"/>
              </a:rPr>
              <a:t>https://azure.microsoft.com/en-us/pricing/calculator/ </a:t>
            </a:r>
          </a:p>
        </p:txBody>
      </p:sp>
    </p:spTree>
    <p:extLst>
      <p:ext uri="{BB962C8B-B14F-4D97-AF65-F5344CB8AC3E}">
        <p14:creationId xmlns:p14="http://schemas.microsoft.com/office/powerpoint/2010/main" val="21644454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0E8-8D72-49A6-B6CC-B033B99F0CFA}"/>
              </a:ext>
            </a:extLst>
          </p:cNvPr>
          <p:cNvSpPr>
            <a:spLocks noGrp="1"/>
          </p:cNvSpPr>
          <p:nvPr>
            <p:ph type="title"/>
          </p:nvPr>
        </p:nvSpPr>
        <p:spPr/>
        <p:txBody>
          <a:bodyPr/>
          <a:lstStyle/>
          <a:p>
            <a:r>
              <a:rPr lang="en-US" dirty="0"/>
              <a:t>Pricing </a:t>
            </a:r>
          </a:p>
        </p:txBody>
      </p:sp>
      <p:sp>
        <p:nvSpPr>
          <p:cNvPr id="3" name="Text Placeholder 2">
            <a:extLst>
              <a:ext uri="{FF2B5EF4-FFF2-40B4-BE49-F238E27FC236}">
                <a16:creationId xmlns:a16="http://schemas.microsoft.com/office/drawing/2014/main" id="{948D6C16-B17D-4D96-ACEA-FA3FF381AB3C}"/>
              </a:ext>
            </a:extLst>
          </p:cNvPr>
          <p:cNvSpPr>
            <a:spLocks noGrp="1"/>
          </p:cNvSpPr>
          <p:nvPr>
            <p:ph type="body" sz="quarter" idx="4294967295"/>
          </p:nvPr>
        </p:nvSpPr>
        <p:spPr>
          <a:xfrm>
            <a:off x="349623" y="1285857"/>
            <a:ext cx="11652250" cy="5226050"/>
          </a:xfrm>
        </p:spPr>
        <p:txBody>
          <a:bodyPr/>
          <a:lstStyle/>
          <a:p>
            <a:r>
              <a:rPr lang="en-US" sz="3600" dirty="0"/>
              <a:t>** Customer is very cost sensitive</a:t>
            </a:r>
          </a:p>
          <a:p>
            <a:r>
              <a:rPr lang="en-US" sz="3600" dirty="0"/>
              <a:t>No need to include OS/DB license costs (Customer will do BYOL separately)</a:t>
            </a:r>
          </a:p>
          <a:p>
            <a:r>
              <a:rPr lang="en-US" sz="3600" dirty="0"/>
              <a:t>Do BYOL of 3</a:t>
            </a:r>
            <a:r>
              <a:rPr lang="en-US" sz="3600" baseline="30000" dirty="0"/>
              <a:t>rd</a:t>
            </a:r>
            <a:r>
              <a:rPr lang="en-US" sz="3600" dirty="0"/>
              <a:t> party backup solution (e.g. Commvault) </a:t>
            </a:r>
          </a:p>
          <a:p>
            <a:r>
              <a:rPr lang="en-US" sz="3600" dirty="0"/>
              <a:t>ExpressRoute : Start with 500Mbps</a:t>
            </a:r>
          </a:p>
          <a:p>
            <a:r>
              <a:rPr lang="en-US" sz="3600" dirty="0"/>
              <a:t>ExpressRoute Additional outbound data transfer : 5TB/month</a:t>
            </a:r>
          </a:p>
          <a:p>
            <a:r>
              <a:rPr lang="en-US" sz="3600" dirty="0"/>
              <a:t>Make sure to include MSFT support (= Professional Direct)</a:t>
            </a:r>
          </a:p>
        </p:txBody>
      </p:sp>
    </p:spTree>
    <p:extLst>
      <p:ext uri="{BB962C8B-B14F-4D97-AF65-F5344CB8AC3E}">
        <p14:creationId xmlns:p14="http://schemas.microsoft.com/office/powerpoint/2010/main" val="20727280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49695"/>
            <a:ext cx="11653523" cy="5692068"/>
          </a:xfrm>
        </p:spPr>
        <p:txBody>
          <a:bodyPr>
            <a:normAutofit fontScale="32500" lnSpcReduction="20000"/>
          </a:bodyPr>
          <a:lstStyle/>
          <a:p>
            <a:pPr marL="336145" lvl="1" indent="0">
              <a:buNone/>
            </a:pPr>
            <a:r>
              <a:rPr lang="en-US" sz="9600" dirty="0">
                <a:solidFill>
                  <a:schemeClr val="tx1"/>
                </a:solidFill>
              </a:rPr>
              <a:t>Business Development Manager (BDM) or Application Sponsor (CFO)</a:t>
            </a:r>
          </a:p>
          <a:p>
            <a:pPr lvl="2"/>
            <a:r>
              <a:rPr lang="en-US" sz="7608" dirty="0">
                <a:solidFill>
                  <a:schemeClr val="tx1"/>
                </a:solidFill>
              </a:rPr>
              <a:t>Funds projects &amp; apps</a:t>
            </a:r>
          </a:p>
          <a:p>
            <a:pPr lvl="2"/>
            <a:r>
              <a:rPr lang="en-US" sz="7608" dirty="0">
                <a:solidFill>
                  <a:schemeClr val="tx1"/>
                </a:solidFill>
              </a:rPr>
              <a:t>Most interested in public cloud</a:t>
            </a:r>
          </a:p>
          <a:p>
            <a:pPr marL="560241" lvl="2" indent="0">
              <a:buNone/>
            </a:pPr>
            <a:endParaRPr lang="en-US" sz="7608" dirty="0">
              <a:solidFill>
                <a:schemeClr val="tx1"/>
              </a:solidFill>
            </a:endParaRPr>
          </a:p>
          <a:p>
            <a:pPr marL="336145" lvl="1" indent="0">
              <a:buNone/>
            </a:pPr>
            <a:r>
              <a:rPr lang="en-US" sz="9600" dirty="0">
                <a:solidFill>
                  <a:schemeClr val="tx1"/>
                </a:solidFill>
              </a:rPr>
              <a:t>Business Unit IT / Developers (Director of SAP Business Analysts, Director of SAP Operations)</a:t>
            </a:r>
          </a:p>
          <a:p>
            <a:pPr lvl="2"/>
            <a:r>
              <a:rPr lang="en-US" sz="7608" dirty="0">
                <a:solidFill>
                  <a:schemeClr val="tx1"/>
                </a:solidFill>
              </a:rPr>
              <a:t>Reports to BDM and is responsible for coding and testing apps</a:t>
            </a:r>
          </a:p>
          <a:p>
            <a:pPr lvl="2"/>
            <a:r>
              <a:rPr lang="en-US" sz="7608" dirty="0">
                <a:solidFill>
                  <a:schemeClr val="tx1"/>
                </a:solidFill>
              </a:rPr>
              <a:t>Big influencer of public cloud strategy</a:t>
            </a:r>
          </a:p>
          <a:p>
            <a:pPr marL="560241" lvl="2" indent="0">
              <a:buNone/>
            </a:pPr>
            <a:endParaRPr lang="en-US" sz="7608" dirty="0">
              <a:solidFill>
                <a:schemeClr val="tx1"/>
              </a:solidFill>
            </a:endParaRPr>
          </a:p>
          <a:p>
            <a:pPr marL="336145" lvl="1" indent="0">
              <a:buNone/>
            </a:pPr>
            <a:r>
              <a:rPr lang="en-US" sz="9600" dirty="0">
                <a:solidFill>
                  <a:schemeClr val="tx1"/>
                </a:solidFill>
              </a:rPr>
              <a:t>Central IT (VP of IT Operations)</a:t>
            </a:r>
          </a:p>
          <a:p>
            <a:pPr lvl="2"/>
            <a:r>
              <a:rPr lang="en-US" sz="7608" dirty="0">
                <a:solidFill>
                  <a:schemeClr val="tx1"/>
                </a:solidFill>
              </a:rPr>
              <a:t>Reports into CIO and responsible for operating datacenter</a:t>
            </a:r>
          </a:p>
          <a:p>
            <a:pPr lvl="2"/>
            <a:r>
              <a:rPr lang="en-US" sz="7608" dirty="0">
                <a:solidFill>
                  <a:schemeClr val="tx1"/>
                </a:solidFill>
              </a:rPr>
              <a:t>Concerned about shadow IT created issues: security/compliance, server sprawl, and lack of control</a:t>
            </a:r>
          </a:p>
          <a:p>
            <a:pPr marL="336145" lvl="1" indent="0">
              <a:buNone/>
            </a:pPr>
            <a:endParaRPr lang="en-US" sz="9600" dirty="0">
              <a:solidFill>
                <a:schemeClr val="tx1"/>
              </a:solidFill>
              <a:latin typeface="+mj-lt"/>
            </a:endParaRPr>
          </a:p>
          <a:p>
            <a:pPr marL="336145" lvl="1" indent="0">
              <a:buNone/>
            </a:pPr>
            <a:endParaRPr lang="en-US" sz="51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A9F5E6-D83D-4FBC-AF24-C4D2148CA862}"/>
              </a:ext>
            </a:extLst>
          </p:cNvPr>
          <p:cNvSpPr>
            <a:spLocks noGrp="1"/>
          </p:cNvSpPr>
          <p:nvPr>
            <p:ph type="title"/>
          </p:nvPr>
        </p:nvSpPr>
        <p:spPr/>
        <p:txBody>
          <a:bodyPr/>
          <a:lstStyle/>
          <a:p>
            <a:r>
              <a:rPr lang="en-US" dirty="0"/>
              <a:t>SAP HANA on Cloud</a:t>
            </a:r>
          </a:p>
        </p:txBody>
      </p:sp>
      <p:graphicFrame>
        <p:nvGraphicFramePr>
          <p:cNvPr id="4" name="Diagram 3">
            <a:extLst>
              <a:ext uri="{FF2B5EF4-FFF2-40B4-BE49-F238E27FC236}">
                <a16:creationId xmlns:a16="http://schemas.microsoft.com/office/drawing/2014/main" id="{92150525-E772-40A5-A47B-566AC684EFC9}"/>
              </a:ext>
            </a:extLst>
          </p:cNvPr>
          <p:cNvGraphicFramePr/>
          <p:nvPr>
            <p:extLst/>
          </p:nvPr>
        </p:nvGraphicFramePr>
        <p:xfrm>
          <a:off x="609601" y="719666"/>
          <a:ext cx="11085094" cy="55527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13E8DA26-23D9-4041-BD74-701D1FA6D787}"/>
              </a:ext>
            </a:extLst>
          </p:cNvPr>
          <p:cNvSpPr/>
          <p:nvPr/>
        </p:nvSpPr>
        <p:spPr>
          <a:xfrm>
            <a:off x="782053" y="2538663"/>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6" name="Oval 5">
            <a:extLst>
              <a:ext uri="{FF2B5EF4-FFF2-40B4-BE49-F238E27FC236}">
                <a16:creationId xmlns:a16="http://schemas.microsoft.com/office/drawing/2014/main" id="{DB4A8404-C92C-4A02-9767-FDACB4C59CD3}"/>
              </a:ext>
            </a:extLst>
          </p:cNvPr>
          <p:cNvSpPr/>
          <p:nvPr/>
        </p:nvSpPr>
        <p:spPr>
          <a:xfrm>
            <a:off x="2630906"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7" name="Oval 6">
            <a:extLst>
              <a:ext uri="{FF2B5EF4-FFF2-40B4-BE49-F238E27FC236}">
                <a16:creationId xmlns:a16="http://schemas.microsoft.com/office/drawing/2014/main" id="{BDCF3381-C767-42E2-AE41-49EC06CD9ADB}"/>
              </a:ext>
            </a:extLst>
          </p:cNvPr>
          <p:cNvSpPr/>
          <p:nvPr/>
        </p:nvSpPr>
        <p:spPr>
          <a:xfrm>
            <a:off x="4479759" y="2538662"/>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8" name="Oval 7">
            <a:extLst>
              <a:ext uri="{FF2B5EF4-FFF2-40B4-BE49-F238E27FC236}">
                <a16:creationId xmlns:a16="http://schemas.microsoft.com/office/drawing/2014/main" id="{13A29730-A0D5-48AE-80DE-82FAFA7DCF26}"/>
              </a:ext>
            </a:extLst>
          </p:cNvPr>
          <p:cNvSpPr/>
          <p:nvPr/>
        </p:nvSpPr>
        <p:spPr>
          <a:xfrm>
            <a:off x="6328612"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9" name="Oval 8">
            <a:extLst>
              <a:ext uri="{FF2B5EF4-FFF2-40B4-BE49-F238E27FC236}">
                <a16:creationId xmlns:a16="http://schemas.microsoft.com/office/drawing/2014/main" id="{2FED2905-BF58-417B-82BA-E651858FBDD6}"/>
              </a:ext>
            </a:extLst>
          </p:cNvPr>
          <p:cNvSpPr/>
          <p:nvPr/>
        </p:nvSpPr>
        <p:spPr>
          <a:xfrm>
            <a:off x="8177465" y="2538661"/>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10" name="Oval 9">
            <a:extLst>
              <a:ext uri="{FF2B5EF4-FFF2-40B4-BE49-F238E27FC236}">
                <a16:creationId xmlns:a16="http://schemas.microsoft.com/office/drawing/2014/main" id="{115BD32C-7EA3-4972-81F2-A897DA9186F6}"/>
              </a:ext>
            </a:extLst>
          </p:cNvPr>
          <p:cNvSpPr/>
          <p:nvPr/>
        </p:nvSpPr>
        <p:spPr>
          <a:xfrm>
            <a:off x="10026318" y="2538660"/>
            <a:ext cx="457200" cy="49329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a:t>
            </a:r>
          </a:p>
        </p:txBody>
      </p:sp>
    </p:spTree>
    <p:extLst>
      <p:ext uri="{BB962C8B-B14F-4D97-AF65-F5344CB8AC3E}">
        <p14:creationId xmlns:p14="http://schemas.microsoft.com/office/powerpoint/2010/main" val="8259102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9" y="1504294"/>
            <a:ext cx="7076902" cy="1200329"/>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HA with no DR</a:t>
            </a:r>
          </a:p>
          <a:p>
            <a:pPr marL="285750" indent="-285750">
              <a:buFont typeface="Arial" panose="020B0604020202020204" pitchFamily="34" charset="0"/>
              <a:buChar char="•"/>
            </a:pPr>
            <a:r>
              <a:rPr lang="en-US" sz="3600" dirty="0">
                <a:latin typeface="+mj-lt"/>
              </a:rPr>
              <a:t>Azure VMs - HA and DR</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of the BW on HANA with HA preferred solution. The second option delivers the same core functionality as the first option but, in addition, it provides high availability for the SAP HANA components. This is accomplished by provisioning two identically configured M128s Azure VM into the same availabilty set. The two Azure VMs form the database tier and host two identically configured HANA instances replicating synchronously with each other by using HANA System Replication. Implementing high availability in the application tier involves provisioning two pairs of Azure VMs, with each pair in its own availability set. The first pair consists of two E2_v3 Azure VMs hosting SAP ASCS and NFS components. The second pair consists of a two E8_v3 Azure VMs, forming a Linux-based cluster, hosting the application servers and delivering total of 17,512 SAPS.">
            <a:extLst>
              <a:ext uri="{FF2B5EF4-FFF2-40B4-BE49-F238E27FC236}">
                <a16:creationId xmlns:a16="http://schemas.microsoft.com/office/drawing/2014/main" id="{C9ED1F94-701F-414F-B55D-053A2B66A3E5}"/>
              </a:ext>
            </a:extLst>
          </p:cNvPr>
          <p:cNvPicPr>
            <a:picLocks noChangeAspect="1"/>
          </p:cNvPicPr>
          <p:nvPr/>
        </p:nvPicPr>
        <p:blipFill>
          <a:blip r:embed="rId3">
            <a:clrChange>
              <a:clrFrom>
                <a:srgbClr val="0072C6"/>
              </a:clrFrom>
              <a:clrTo>
                <a:srgbClr val="0072C6">
                  <a:alpha val="0"/>
                </a:srgbClr>
              </a:clrTo>
            </a:clrChange>
          </a:blip>
          <a:stretch>
            <a:fillRect/>
          </a:stretch>
        </p:blipFill>
        <p:spPr>
          <a:xfrm>
            <a:off x="184645" y="131889"/>
            <a:ext cx="11660030" cy="6631981"/>
          </a:xfrm>
          <a:prstGeom prst="rect">
            <a:avLst/>
          </a:prstGeom>
        </p:spPr>
      </p:pic>
    </p:spTree>
    <p:extLst>
      <p:ext uri="{BB962C8B-B14F-4D97-AF65-F5344CB8AC3E}">
        <p14:creationId xmlns:p14="http://schemas.microsoft.com/office/powerpoint/2010/main" val="40645554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4683EF4-F66C-4A32-8461-774603E5A94A}"/>
              </a:ext>
            </a:extLst>
          </p:cNvPr>
          <p:cNvPicPr>
            <a:picLocks noChangeAspect="1"/>
          </p:cNvPicPr>
          <p:nvPr/>
        </p:nvPicPr>
        <p:blipFill>
          <a:blip r:embed="rId3"/>
          <a:stretch>
            <a:fillRect/>
          </a:stretch>
        </p:blipFill>
        <p:spPr>
          <a:xfrm>
            <a:off x="654779" y="12420"/>
            <a:ext cx="10882441" cy="6833160"/>
          </a:xfrm>
          <a:prstGeom prst="rect">
            <a:avLst/>
          </a:prstGeom>
          <a:solidFill>
            <a:srgbClr val="FFFFFF"/>
          </a:solidFill>
        </p:spPr>
      </p:pic>
      <p:sp>
        <p:nvSpPr>
          <p:cNvPr id="11" name="Rectangle 10">
            <a:extLst>
              <a:ext uri="{FF2B5EF4-FFF2-40B4-BE49-F238E27FC236}">
                <a16:creationId xmlns:a16="http://schemas.microsoft.com/office/drawing/2014/main" id="{5436D2BC-C362-41DE-BD9A-65F1FC96D661}"/>
              </a:ext>
            </a:extLst>
          </p:cNvPr>
          <p:cNvSpPr/>
          <p:nvPr/>
        </p:nvSpPr>
        <p:spPr>
          <a:xfrm>
            <a:off x="10580144" y="1108941"/>
            <a:ext cx="1485849" cy="830997"/>
          </a:xfrm>
          <a:prstGeom prst="rect">
            <a:avLst/>
          </a:prstGeom>
        </p:spPr>
        <p:txBody>
          <a:bodyPr wrap="square">
            <a:spAutoFit/>
          </a:bodyPr>
          <a:lstStyle/>
          <a:p>
            <a:pPr>
              <a:defRPr/>
            </a:pPr>
            <a:r>
              <a:rPr lang="en-US" sz="1200" dirty="0">
                <a:solidFill>
                  <a:srgbClr val="505050"/>
                </a:solidFill>
                <a:latin typeface="Segoe UI"/>
              </a:rPr>
              <a:t>https://azure.com/e/329e519b3667477dbb2faf5005dfc973</a:t>
            </a:r>
          </a:p>
        </p:txBody>
      </p:sp>
    </p:spTree>
    <p:extLst>
      <p:ext uri="{BB962C8B-B14F-4D97-AF65-F5344CB8AC3E}">
        <p14:creationId xmlns:p14="http://schemas.microsoft.com/office/powerpoint/2010/main" val="166430765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of the BW on HANA with HA/DR preferred solution. To further enhance our design by providing disaster recovery capabilities, we create a virtual network in the West US Azure region and leverage MPLS-based ExpressRoute to provide cross-region and cross-premises connectivity. Next, we deploy another M128s Azure VM in the newly provisioned virtual network and configure it with asynchronous HANA system replication from the cluster hosting the primary database instance. We also implement a standby disaster recovery environment for the application tier.">
            <a:extLst>
              <a:ext uri="{FF2B5EF4-FFF2-40B4-BE49-F238E27FC236}">
                <a16:creationId xmlns:a16="http://schemas.microsoft.com/office/drawing/2014/main" id="{EC2FBF9D-C9A5-4A6F-A3B8-4E012CEC54AE}"/>
              </a:ext>
            </a:extLst>
          </p:cNvPr>
          <p:cNvPicPr>
            <a:picLocks noChangeAspect="1"/>
          </p:cNvPicPr>
          <p:nvPr/>
        </p:nvPicPr>
        <p:blipFill>
          <a:blip r:embed="rId3">
            <a:clrChange>
              <a:clrFrom>
                <a:srgbClr val="0072C6"/>
              </a:clrFrom>
              <a:clrTo>
                <a:srgbClr val="0072C6">
                  <a:alpha val="0"/>
                </a:srgbClr>
              </a:clrTo>
            </a:clrChange>
          </a:blip>
          <a:stretch>
            <a:fillRect/>
          </a:stretch>
        </p:blipFill>
        <p:spPr>
          <a:xfrm>
            <a:off x="174020" y="85578"/>
            <a:ext cx="11843959" cy="6686843"/>
          </a:xfrm>
          <a:prstGeom prst="rect">
            <a:avLst/>
          </a:prstGeom>
        </p:spPr>
      </p:pic>
    </p:spTree>
    <p:extLst>
      <p:ext uri="{BB962C8B-B14F-4D97-AF65-F5344CB8AC3E}">
        <p14:creationId xmlns:p14="http://schemas.microsoft.com/office/powerpoint/2010/main" val="391148899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0606AE-D287-4EC2-9A92-E3FC93875270}"/>
              </a:ext>
            </a:extLst>
          </p:cNvPr>
          <p:cNvPicPr>
            <a:picLocks noChangeAspect="1"/>
          </p:cNvPicPr>
          <p:nvPr/>
        </p:nvPicPr>
        <p:blipFill>
          <a:blip r:embed="rId3"/>
          <a:stretch>
            <a:fillRect/>
          </a:stretch>
        </p:blipFill>
        <p:spPr>
          <a:xfrm>
            <a:off x="1319349" y="0"/>
            <a:ext cx="9653451" cy="6858000"/>
          </a:xfrm>
          <a:prstGeom prst="rect">
            <a:avLst/>
          </a:prstGeom>
          <a:solidFill>
            <a:srgbClr val="FFFFFF"/>
          </a:solidFill>
        </p:spPr>
      </p:pic>
      <p:sp>
        <p:nvSpPr>
          <p:cNvPr id="12" name="Rectangle 11">
            <a:extLst>
              <a:ext uri="{FF2B5EF4-FFF2-40B4-BE49-F238E27FC236}">
                <a16:creationId xmlns:a16="http://schemas.microsoft.com/office/drawing/2014/main" id="{ADAE32B9-DE1B-4B49-88F5-A8E42F926DE3}"/>
              </a:ext>
            </a:extLst>
          </p:cNvPr>
          <p:cNvSpPr/>
          <p:nvPr/>
        </p:nvSpPr>
        <p:spPr>
          <a:xfrm>
            <a:off x="10317706" y="1404775"/>
            <a:ext cx="1607145" cy="646331"/>
          </a:xfrm>
          <a:prstGeom prst="rect">
            <a:avLst/>
          </a:prstGeom>
        </p:spPr>
        <p:txBody>
          <a:bodyPr wrap="square">
            <a:spAutoFit/>
          </a:bodyPr>
          <a:lstStyle/>
          <a:p>
            <a:pPr>
              <a:defRPr/>
            </a:pPr>
            <a:r>
              <a:rPr lang="en-US" sz="1200" dirty="0">
                <a:solidFill>
                  <a:srgbClr val="505050"/>
                </a:solidFill>
                <a:latin typeface="Segoe UI"/>
              </a:rPr>
              <a:t>https://azure.com/e/ca7ac8872793450d84b75e594f6bd6ba </a:t>
            </a:r>
          </a:p>
        </p:txBody>
      </p:sp>
    </p:spTree>
    <p:extLst>
      <p:ext uri="{BB962C8B-B14F-4D97-AF65-F5344CB8AC3E}">
        <p14:creationId xmlns:p14="http://schemas.microsoft.com/office/powerpoint/2010/main" val="304517109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19249" y="228602"/>
            <a:ext cx="11151917" cy="443198"/>
          </a:xfrm>
        </p:spPr>
        <p:txBody>
          <a:bodyPr/>
          <a:lstStyle/>
          <a:p>
            <a:r>
              <a:rPr lang="en-US" sz="4400" dirty="0">
                <a:solidFill>
                  <a:schemeClr val="tx1"/>
                </a:solidFill>
                <a:latin typeface="Segoe UI Light"/>
                <a:cs typeface="Segoe UI" pitchFamily="34" charset="0"/>
              </a:rPr>
              <a:t>SAP HANA </a:t>
            </a:r>
            <a:r>
              <a:rPr lang="en-US" sz="4400" dirty="0">
                <a:solidFill>
                  <a:schemeClr val="tx1"/>
                </a:solidFill>
                <a:latin typeface="Segoe UI Light"/>
              </a:rPr>
              <a:t>HA on Azure VMs Setup Sequence</a:t>
            </a:r>
            <a:endParaRPr lang="en-US" sz="4400" dirty="0">
              <a:solidFill>
                <a:schemeClr val="tx1"/>
              </a:solidFill>
            </a:endParaRPr>
          </a:p>
        </p:txBody>
      </p:sp>
      <p:sp>
        <p:nvSpPr>
          <p:cNvPr id="7" name="Content Placeholder 2"/>
          <p:cNvSpPr txBox="1">
            <a:spLocks/>
          </p:cNvSpPr>
          <p:nvPr/>
        </p:nvSpPr>
        <p:spPr>
          <a:xfrm>
            <a:off x="717228" y="1253330"/>
            <a:ext cx="10953938" cy="53760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defRPr/>
            </a:pPr>
            <a:r>
              <a:rPr lang="en-US" sz="1800" dirty="0"/>
              <a:t>Provision Azure infrastructure and two Azure Linux VMs (Azure)</a:t>
            </a:r>
            <a:endParaRPr kumimoji="0" lang="en-US" sz="1800" b="0" i="0" u="none" strike="noStrike" kern="1200" cap="none" spc="0" normalizeH="0" baseline="0" noProof="0" dirty="0">
              <a:ln>
                <a:noFill/>
              </a:ln>
              <a:effectLst/>
              <a:uLnTx/>
              <a:uFillTx/>
            </a:endParaRP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1800" b="0" i="0" u="none" strike="noStrike" kern="1200" cap="none" spc="0" normalizeH="0" baseline="0" noProof="0" dirty="0">
                <a:ln>
                  <a:noFill/>
                </a:ln>
                <a:effectLst/>
                <a:uLnTx/>
                <a:uFillTx/>
                <a:ea typeface="+mn-ea"/>
                <a:cs typeface="+mn-cs"/>
              </a:rPr>
              <a:t>Update</a:t>
            </a:r>
            <a:r>
              <a:rPr kumimoji="0" lang="en-US" sz="1800" b="0" i="0" u="none" strike="noStrike" kern="1200" cap="none" spc="0" normalizeH="0" noProof="0" dirty="0">
                <a:ln>
                  <a:noFill/>
                </a:ln>
                <a:effectLst/>
                <a:uLnTx/>
                <a:uFillTx/>
                <a:ea typeface="+mn-ea"/>
                <a:cs typeface="+mn-cs"/>
              </a:rPr>
              <a:t> Linux OS  (Linux)</a:t>
            </a:r>
            <a:endParaRPr kumimoji="0" lang="en-US" sz="1800" b="0" i="0" u="none" strike="noStrike" kern="1200" cap="none" spc="0" normalizeH="0" baseline="0" noProof="0" dirty="0">
              <a:ln>
                <a:noFill/>
              </a:ln>
              <a:effectLst/>
              <a:uLnTx/>
              <a:uFillTx/>
              <a:ea typeface="+mn-ea"/>
              <a:cs typeface="+mn-cs"/>
            </a:endParaRPr>
          </a:p>
          <a:p>
            <a:pPr marL="342900" lvl="0" indent="-342900">
              <a:buFont typeface="+mj-lt"/>
              <a:buAutoNum type="arabicPeriod"/>
              <a:defRPr/>
            </a:pPr>
            <a:r>
              <a:rPr lang="en-US" sz="1800" dirty="0"/>
              <a:t>Install HA Extensions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Set up disk layout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name resolution (Azure or Linux)</a:t>
            </a:r>
          </a:p>
          <a:p>
            <a:pPr marL="342900" lvl="0" indent="-342900">
              <a:buFont typeface="+mj-lt"/>
              <a:buAutoNum type="arabicPeriod"/>
              <a:defRPr/>
            </a:pPr>
            <a:r>
              <a:rPr lang="en-US" sz="1800" dirty="0"/>
              <a:t>Install cluster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Configure Corosync (Linux)</a:t>
            </a:r>
            <a:endParaRPr kumimoji="0" lang="en-US" sz="1800" b="0" i="0" u="none" strike="noStrike" kern="1200" cap="none" spc="0" normalizeH="0" baseline="0" noProof="0" dirty="0">
              <a:ln>
                <a:noFill/>
              </a:ln>
              <a:effectLst/>
              <a:uLnTx/>
              <a:uFillTx/>
            </a:endParaRPr>
          </a:p>
          <a:p>
            <a:pPr marL="342900" lvl="0" indent="-342900">
              <a:buFont typeface="+mj-lt"/>
              <a:buAutoNum type="arabicPeriod"/>
              <a:defRPr/>
            </a:pPr>
            <a:r>
              <a:rPr lang="en-US" sz="1800" dirty="0"/>
              <a:t>Install HANA HA packages (Linux)</a:t>
            </a:r>
          </a:p>
          <a:p>
            <a:pPr marL="342900" lvl="0" indent="-342900">
              <a:buFont typeface="+mj-lt"/>
              <a:buAutoNum type="arabicPeriod"/>
              <a:defRPr/>
            </a:pPr>
            <a:r>
              <a:rPr lang="en-US" sz="1800" dirty="0"/>
              <a:t>Install SAP HANA (SAP)</a:t>
            </a:r>
          </a:p>
          <a:p>
            <a:pPr marL="342900" lvl="0" indent="-342900">
              <a:buFont typeface="+mj-lt"/>
              <a:buAutoNum type="arabicPeriod"/>
              <a:defRPr/>
            </a:pPr>
            <a:r>
              <a:rPr lang="en-US" sz="1800" dirty="0"/>
              <a:t>Upgrade SAP Host Agent (SAP)</a:t>
            </a:r>
          </a:p>
          <a:p>
            <a:pPr marL="342900" lvl="0" indent="-342900">
              <a:buFont typeface="+mj-lt"/>
              <a:buAutoNum type="arabicPeriod"/>
              <a:defRPr/>
            </a:pPr>
            <a:r>
              <a:rPr lang="en-US" sz="1800" dirty="0"/>
              <a:t>Configure HANA replication (SAP)</a:t>
            </a:r>
          </a:p>
          <a:p>
            <a:pPr marL="342900" lvl="0" indent="-342900">
              <a:buFont typeface="+mj-lt"/>
              <a:buAutoNum type="arabicPeriod"/>
              <a:defRPr/>
            </a:pPr>
            <a:r>
              <a:rPr lang="en-US" sz="1800" dirty="0"/>
              <a:t>Configure Cluster Framework (Linux)</a:t>
            </a:r>
          </a:p>
          <a:p>
            <a:pPr marL="342900" lvl="0" indent="-342900">
              <a:buFont typeface="+mj-lt"/>
              <a:buAutoNum type="arabicPeriod"/>
              <a:defRPr/>
            </a:pPr>
            <a:r>
              <a:rPr lang="en-US" sz="1800" dirty="0"/>
              <a:t>Create STONITH device (Azure and Linux)</a:t>
            </a:r>
          </a:p>
          <a:p>
            <a:pPr marL="342900" lvl="0" indent="-342900">
              <a:buFont typeface="+mj-lt"/>
              <a:buAutoNum type="arabicPeriod"/>
              <a:defRPr/>
            </a:pPr>
            <a:r>
              <a:rPr lang="en-US" sz="1800" dirty="0"/>
              <a:t>Register SAP HANA resources (Linux)</a:t>
            </a:r>
          </a:p>
          <a:p>
            <a:pPr marL="342900" marR="0" lvl="0" indent="-342900" algn="l" defTabSz="914400" rtl="0" eaLnBrk="1" fontAlgn="auto" latinLnBrk="0" hangingPunct="1">
              <a:lnSpc>
                <a:spcPct val="90000"/>
              </a:lnSpc>
              <a:spcBef>
                <a:spcPts val="1000"/>
              </a:spcBef>
              <a:spcAft>
                <a:spcPts val="0"/>
              </a:spcAft>
              <a:buClrTx/>
              <a:buSzTx/>
              <a:buFont typeface="+mj-lt"/>
              <a:buAutoNum type="arabicPeriod"/>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effectLst/>
              <a:uLnTx/>
              <a:uFillTx/>
              <a:latin typeface="Calibri" panose="020F0502020204030204"/>
              <a:ea typeface="+mn-ea"/>
              <a:cs typeface="+mn-cs"/>
            </a:endParaRPr>
          </a:p>
        </p:txBody>
      </p:sp>
    </p:spTree>
    <p:extLst>
      <p:ext uri="{BB962C8B-B14F-4D97-AF65-F5344CB8AC3E}">
        <p14:creationId xmlns:p14="http://schemas.microsoft.com/office/powerpoint/2010/main" val="8599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detailed </a:t>
            </a:r>
            <a:endParaRPr lang="en-US" sz="3600" dirty="0"/>
          </a:p>
        </p:txBody>
      </p:sp>
      <p:sp>
        <p:nvSpPr>
          <p:cNvPr id="8" name="Content Placeholder 2"/>
          <p:cNvSpPr txBox="1">
            <a:spLocks/>
          </p:cNvSpPr>
          <p:nvPr/>
        </p:nvSpPr>
        <p:spPr>
          <a:xfrm>
            <a:off x="241824" y="1679333"/>
            <a:ext cx="11505527" cy="4464576"/>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defRPr/>
            </a:pPr>
            <a:r>
              <a:rPr lang="en-US" sz="2800" dirty="0">
                <a:solidFill>
                  <a:schemeClr val="tx1"/>
                </a:solidFill>
              </a:rPr>
              <a:t>Provision Azure infrastructure and two Azure Linux VMs (SLES-for-SAP Applications 12 SP1) using the Azure Resource Manager model.</a:t>
            </a:r>
          </a:p>
          <a:p>
            <a:pPr marL="514350" indent="-514350">
              <a:buFont typeface="+mj-lt"/>
              <a:buAutoNum type="arabicPeriod"/>
              <a:defRPr/>
            </a:pPr>
            <a:r>
              <a:rPr lang="en-US" sz="2800" dirty="0">
                <a:solidFill>
                  <a:schemeClr val="tx1"/>
                </a:solidFill>
              </a:rPr>
              <a:t>Register SLES to ensure access to package repositories (BYOS only), add the public-cloud module, update OS (sudo zipper update).</a:t>
            </a:r>
          </a:p>
          <a:p>
            <a:pPr marL="514350" indent="-514350">
              <a:buFont typeface="+mj-lt"/>
              <a:buAutoNum type="arabicPeriod"/>
              <a:defRPr/>
            </a:pPr>
            <a:r>
              <a:rPr lang="en-US" sz="2800" dirty="0">
                <a:solidFill>
                  <a:schemeClr val="tx1"/>
                </a:solidFill>
              </a:rPr>
              <a:t>Install HA Extensions (sudo zypper install sle-ha-release fence-agents).</a:t>
            </a:r>
          </a:p>
          <a:p>
            <a:pPr marL="514350" indent="-514350">
              <a:buFont typeface="+mj-lt"/>
              <a:buAutoNum type="arabicPeriod"/>
              <a:defRPr/>
            </a:pPr>
            <a:r>
              <a:rPr lang="en-US" sz="2800" dirty="0">
                <a:solidFill>
                  <a:schemeClr val="tx1"/>
                </a:solidFill>
              </a:rPr>
              <a:t>Set up disk layout.</a:t>
            </a:r>
          </a:p>
          <a:p>
            <a:pPr marL="514350" indent="-514350">
              <a:buFont typeface="+mj-lt"/>
              <a:buAutoNum type="arabicPeriod"/>
              <a:defRPr/>
            </a:pPr>
            <a:r>
              <a:rPr lang="en-US" sz="2800" dirty="0">
                <a:solidFill>
                  <a:schemeClr val="tx1"/>
                </a:solidFill>
              </a:rPr>
              <a:t>Configure name resolution (DNS or /etc/hosts).</a:t>
            </a:r>
          </a:p>
          <a:p>
            <a:pPr marL="514350" indent="-514350">
              <a:buFont typeface="+mj-lt"/>
              <a:buAutoNum type="arabicPeriod"/>
              <a:defRPr/>
            </a:pPr>
            <a:endParaRPr lang="en-US" sz="2800" dirty="0">
              <a:solidFill>
                <a:schemeClr val="tx1"/>
              </a:solidFill>
            </a:endParaRPr>
          </a:p>
          <a:p>
            <a:pPr marL="514350" indent="-514350">
              <a:buFont typeface="+mj-lt"/>
              <a:buAutoNum type="arabicPeriod"/>
              <a:defRPr/>
            </a:pPr>
            <a:endParaRPr lang="en-US" sz="2800" dirty="0">
              <a:solidFill>
                <a:schemeClr val="tx1"/>
              </a:solidFill>
              <a:latin typeface="Segoe UI Light"/>
            </a:endParaRPr>
          </a:p>
        </p:txBody>
      </p:sp>
    </p:spTree>
    <p:extLst>
      <p:ext uri="{BB962C8B-B14F-4D97-AF65-F5344CB8AC3E}">
        <p14:creationId xmlns:p14="http://schemas.microsoft.com/office/powerpoint/2010/main" val="5096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9249" y="162102"/>
            <a:ext cx="11151917" cy="443198"/>
          </a:xfrm>
        </p:spPr>
        <p:txBody>
          <a:bodyPr/>
          <a:lstStyle/>
          <a:p>
            <a:r>
              <a:rPr lang="en-US" sz="3600" dirty="0">
                <a:solidFill>
                  <a:schemeClr val="tx1"/>
                </a:solidFill>
              </a:rPr>
              <a:t>SAP HANA HA on Azure VMs Setup Sequence – (continued)</a:t>
            </a:r>
            <a:endParaRPr lang="en-US" sz="3600" dirty="0"/>
          </a:p>
        </p:txBody>
      </p:sp>
      <p:sp>
        <p:nvSpPr>
          <p:cNvPr id="8" name="Content Placeholder 2"/>
          <p:cNvSpPr txBox="1">
            <a:spLocks/>
          </p:cNvSpPr>
          <p:nvPr/>
        </p:nvSpPr>
        <p:spPr>
          <a:xfrm>
            <a:off x="285987" y="1189726"/>
            <a:ext cx="11630710" cy="5225822"/>
          </a:xfrm>
        </p:spPr>
        <p:txBody>
          <a:bodyPr>
            <a:no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defRPr/>
            </a:pPr>
            <a:r>
              <a:rPr lang="en-US" sz="2400" dirty="0">
                <a:solidFill>
                  <a:schemeClr val="tx1"/>
                </a:solidFill>
              </a:rPr>
              <a:t>Install cluster on the first node (sudo ha-cluster-init) and join the second node to the cluster (sudo ha-cluster-join).</a:t>
            </a:r>
          </a:p>
          <a:p>
            <a:pPr marL="342900" indent="-342900">
              <a:buFont typeface="+mj-lt"/>
              <a:buAutoNum type="arabicPeriod"/>
              <a:defRPr/>
            </a:pPr>
            <a:r>
              <a:rPr lang="en-US" sz="2400" dirty="0">
                <a:solidFill>
                  <a:schemeClr val="tx1"/>
                </a:solidFill>
              </a:rPr>
              <a:t>Configure corosync transport and nodelist settings (edit /etc/corosync/corosync.conf) and restart corosync service.</a:t>
            </a:r>
          </a:p>
          <a:p>
            <a:pPr marL="342900" indent="-342900">
              <a:buFont typeface="+mj-lt"/>
              <a:buAutoNum type="arabicPeriod"/>
              <a:defRPr/>
            </a:pPr>
            <a:r>
              <a:rPr lang="en-US" sz="2400" dirty="0">
                <a:solidFill>
                  <a:schemeClr val="tx1"/>
                </a:solidFill>
              </a:rPr>
              <a:t>Install HANA HA packages (sudo zypper install SAPHanaSR).</a:t>
            </a:r>
          </a:p>
          <a:p>
            <a:pPr marL="342900" indent="-342900">
              <a:buFont typeface="+mj-lt"/>
              <a:buAutoNum type="arabicPeriod"/>
              <a:defRPr/>
            </a:pPr>
            <a:r>
              <a:rPr lang="en-US" sz="2400" dirty="0">
                <a:solidFill>
                  <a:schemeClr val="tx1"/>
                </a:solidFill>
              </a:rPr>
              <a:t>Run hdblcm to install SAP HANA.</a:t>
            </a:r>
          </a:p>
          <a:p>
            <a:pPr marL="342900" indent="-342900">
              <a:buFont typeface="+mj-lt"/>
              <a:buAutoNum type="arabicPeriod"/>
              <a:defRPr/>
            </a:pPr>
            <a:r>
              <a:rPr lang="en-US" sz="2400" dirty="0">
                <a:solidFill>
                  <a:schemeClr val="tx1"/>
                </a:solidFill>
              </a:rPr>
              <a:t>Upgrade SAP Host Agent. </a:t>
            </a:r>
          </a:p>
          <a:p>
            <a:pPr marL="342900" indent="-342900">
              <a:buFont typeface="+mj-lt"/>
              <a:buAutoNum type="arabicPeriod"/>
              <a:defRPr/>
            </a:pPr>
            <a:r>
              <a:rPr lang="en-US" sz="2400" dirty="0">
                <a:solidFill>
                  <a:schemeClr val="tx1"/>
                </a:solidFill>
              </a:rPr>
              <a:t>Configure HANA replication (create keystore, create the primary site, create the secondary site).</a:t>
            </a:r>
          </a:p>
          <a:p>
            <a:pPr marL="342900" indent="-342900">
              <a:buFont typeface="+mj-lt"/>
              <a:buAutoNum type="arabicPeriod"/>
              <a:defRPr/>
            </a:pPr>
            <a:r>
              <a:rPr lang="en-US" sz="2400" dirty="0">
                <a:solidFill>
                  <a:schemeClr val="tx1"/>
                </a:solidFill>
              </a:rPr>
              <a:t>Configure Cluster Framework.</a:t>
            </a:r>
          </a:p>
          <a:p>
            <a:pPr marL="342900" indent="-342900">
              <a:buFont typeface="+mj-lt"/>
              <a:buAutoNum type="arabicPeriod"/>
              <a:defRPr/>
            </a:pPr>
            <a:r>
              <a:rPr lang="en-US" sz="2400" dirty="0">
                <a:solidFill>
                  <a:schemeClr val="tx1"/>
                </a:solidFill>
              </a:rPr>
              <a:t>Create STONITH device (register an Azure AD app and a corresponding Service Principal, configure the cluster STONITH device).</a:t>
            </a:r>
          </a:p>
          <a:p>
            <a:pPr marL="342900" indent="-342900">
              <a:buFont typeface="+mj-lt"/>
              <a:buAutoNum type="arabicPeriod"/>
              <a:defRPr/>
            </a:pPr>
            <a:r>
              <a:rPr lang="en-US" sz="2400" dirty="0">
                <a:solidFill>
                  <a:schemeClr val="tx1"/>
                </a:solidFill>
              </a:rPr>
              <a:t>Register SAP HANA resources.</a:t>
            </a:r>
            <a:endParaRPr lang="en-US" sz="1800" dirty="0">
              <a:solidFill>
                <a:schemeClr val="tx1"/>
              </a:solidFill>
            </a:endParaRPr>
          </a:p>
        </p:txBody>
      </p:sp>
    </p:spTree>
    <p:extLst>
      <p:ext uri="{BB962C8B-B14F-4D97-AF65-F5344CB8AC3E}">
        <p14:creationId xmlns:p14="http://schemas.microsoft.com/office/powerpoint/2010/main" val="2966249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lnSpcReduction="10000"/>
          </a:bodyPr>
          <a:lstStyle/>
          <a:p>
            <a:pPr marL="0" indent="0">
              <a:buNone/>
            </a:pPr>
            <a:r>
              <a:rPr lang="en-US" sz="3600" dirty="0">
                <a:solidFill>
                  <a:schemeClr val="tx1"/>
                </a:solidFill>
              </a:rPr>
              <a:t>Contoso Group</a:t>
            </a:r>
            <a:endParaRPr lang="en-US" sz="3600" dirty="0">
              <a:solidFill>
                <a:schemeClr val="tx1"/>
              </a:solidFill>
              <a:latin typeface="+mj-lt"/>
            </a:endParaRPr>
          </a:p>
          <a:p>
            <a:pPr lvl="1"/>
            <a:r>
              <a:rPr lang="en-US" sz="2000" dirty="0">
                <a:solidFill>
                  <a:schemeClr val="tx1"/>
                </a:solidFill>
                <a:latin typeface="Segoe UI Semilight" panose="020B0402040204020203" pitchFamily="34" charset="0"/>
                <a:cs typeface="Segoe UI Semilight" panose="020B0402040204020203" pitchFamily="34" charset="0"/>
              </a:rPr>
              <a:t>Contoso Group is a global pharmaceutical company with its headquarters based in Boston, US.  </a:t>
            </a:r>
          </a:p>
          <a:p>
            <a:pPr lvl="1"/>
            <a:r>
              <a:rPr lang="en-US" sz="2000" dirty="0">
                <a:solidFill>
                  <a:schemeClr val="tx1"/>
                </a:solidFill>
                <a:latin typeface="Segoe UI Semilight" panose="020B0402040204020203" pitchFamily="34" charset="0"/>
                <a:cs typeface="Segoe UI Semilight" panose="020B0402040204020203" pitchFamily="34" charset="0"/>
              </a:rPr>
              <a:t>Contoso has been using SAP ERP and BW on HANA for its Finance/Logistics/Analytics systems on the HP-UX/Oracle platform. </a:t>
            </a:r>
          </a:p>
          <a:p>
            <a:pPr lvl="1"/>
            <a:r>
              <a:rPr lang="en-US" sz="20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of migrating its SAP HANA environment to cloud. </a:t>
            </a:r>
          </a:p>
          <a:p>
            <a:pPr lvl="1"/>
            <a:r>
              <a:rPr lang="en-US" sz="20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landscape in Azure. The intention is to migrate the BW system first (go live in March CY18) and migrate ECC in Q4 of CY18. The multi-stage approach is supposed to minimize potential migration risks. </a:t>
            </a:r>
          </a:p>
          <a:p>
            <a:pPr lvl="1"/>
            <a:r>
              <a:rPr lang="en-US" sz="2000" dirty="0">
                <a:solidFill>
                  <a:schemeClr val="tx1"/>
                </a:solidFill>
                <a:latin typeface="Segoe UI Semilight" panose="020B0402040204020203" pitchFamily="34" charset="0"/>
                <a:cs typeface="Segoe UI Semilight" panose="020B0402040204020203" pitchFamily="34" charset="0"/>
              </a:rPr>
              <a:t>Considering that Contoso management team often uses BW to support their management decisions, the systems should be highly available, and their performance must be predictable and consistent.  In addition, the management team wants to leverage disaster recovery capabilities offered by Azure in order to ensure resiliency of the migrated environment in case the primary region hosting the new deployment becomes unavailable. </a:t>
            </a:r>
          </a:p>
          <a:p>
            <a:pPr lvl="1"/>
            <a:r>
              <a:rPr lang="en-US" sz="20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training, development, test,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p:nvPr>
        </p:nvSpPr>
        <p:spPr>
          <a:xfrm>
            <a:off x="268080" y="106217"/>
            <a:ext cx="11655840" cy="899665"/>
          </a:xfrm>
        </p:spPr>
        <p:txBody>
          <a:bodyPr>
            <a:noAutofit/>
          </a:bodyPr>
          <a:lstStyle/>
          <a:p>
            <a:r>
              <a:rPr lang="en-US" sz="3600" dirty="0">
                <a:solidFill>
                  <a:schemeClr val="tx1"/>
                </a:solidFill>
                <a:latin typeface="Segoe UI Light" panose="020B0502040204020203" pitchFamily="34" charset="0"/>
                <a:cs typeface="Segoe UI Light" panose="020B0502040204020203" pitchFamily="34" charset="0"/>
              </a:rPr>
              <a:t>Baseline knowledge for SAP as a service on Azure</a:t>
            </a:r>
          </a:p>
        </p:txBody>
      </p:sp>
      <p:pic>
        <p:nvPicPr>
          <p:cNvPr id="4" name="Picture 3" descr="Baseline knowledge table&#10;&#10;A table with 20 rows displays 13 icons, the icon name, and description. Some names and descriptions do not have ic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7" y="766165"/>
            <a:ext cx="10872798" cy="5985618"/>
          </a:xfrm>
          <a:prstGeom prst="rect">
            <a:avLst/>
          </a:prstGeom>
        </p:spPr>
      </p:pic>
      <p:pic>
        <p:nvPicPr>
          <p:cNvPr id="9" name="Picture 8">
            <a:extLst>
              <a:ext uri="{FF2B5EF4-FFF2-40B4-BE49-F238E27FC236}">
                <a16:creationId xmlns:a16="http://schemas.microsoft.com/office/drawing/2014/main" id="{3A0C9908-860E-493F-8DE8-EAA9539A4F6A}"/>
              </a:ext>
            </a:extLst>
          </p:cNvPr>
          <p:cNvPicPr>
            <a:picLocks noChangeAspect="1"/>
          </p:cNvPicPr>
          <p:nvPr/>
        </p:nvPicPr>
        <p:blipFill>
          <a:blip r:embed="rId4" cstate="email">
            <a:grayscl/>
            <a:extLst>
              <a:ext uri="{28A0092B-C50C-407E-A947-70E740481C1C}">
                <a14:useLocalDpi xmlns:a14="http://schemas.microsoft.com/office/drawing/2010/main"/>
              </a:ext>
            </a:extLst>
          </a:blip>
          <a:stretch>
            <a:fillRect/>
          </a:stretch>
        </p:blipFill>
        <p:spPr>
          <a:xfrm>
            <a:off x="1214418" y="5007297"/>
            <a:ext cx="637145" cy="637145"/>
          </a:xfrm>
          <a:prstGeom prst="rect">
            <a:avLst/>
          </a:prstGeom>
        </p:spPr>
      </p:pic>
      <p:pic>
        <p:nvPicPr>
          <p:cNvPr id="10" name="Picture 9">
            <a:extLst>
              <a:ext uri="{FF2B5EF4-FFF2-40B4-BE49-F238E27FC236}">
                <a16:creationId xmlns:a16="http://schemas.microsoft.com/office/drawing/2014/main" id="{F427523F-9774-4C7B-9293-BAFD0FC3302E}"/>
              </a:ext>
            </a:extLst>
          </p:cNvPr>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1385246" y="5451834"/>
            <a:ext cx="251217" cy="251217"/>
          </a:xfrm>
          <a:prstGeom prst="rect">
            <a:avLst/>
          </a:prstGeom>
        </p:spPr>
      </p:pic>
      <p:sp>
        <p:nvSpPr>
          <p:cNvPr id="11" name="Rectangle 10">
            <a:extLst>
              <a:ext uri="{FF2B5EF4-FFF2-40B4-BE49-F238E27FC236}">
                <a16:creationId xmlns:a16="http://schemas.microsoft.com/office/drawing/2014/main" id="{25504E40-28BC-4E93-8ED9-BD19FAB4641C}"/>
              </a:ext>
            </a:extLst>
          </p:cNvPr>
          <p:cNvSpPr/>
          <p:nvPr/>
        </p:nvSpPr>
        <p:spPr>
          <a:xfrm>
            <a:off x="1166880" y="5748377"/>
            <a:ext cx="707519" cy="181027"/>
          </a:xfrm>
          <a:prstGeom prst="rect">
            <a:avLst/>
          </a:prstGeom>
          <a:solidFill>
            <a:srgbClr val="0070C0"/>
          </a:solidFill>
          <a:ln w="10795" cap="flat" cmpd="sng" algn="ctr">
            <a:solidFill>
              <a:srgbClr val="002060">
                <a:shade val="50000"/>
              </a:srgbClr>
            </a:solidFill>
            <a:prstDash val="dash"/>
          </a:ln>
          <a:effectLst/>
        </p:spPr>
        <p:txBody>
          <a:bodyPr lIns="27425" tIns="27425" rIns="27425" bIns="27425" rtlCol="0" anchor="t" anchorCtr="0"/>
          <a:lstStyle/>
          <a:p>
            <a:pPr algn="ctr" defTabSz="914126">
              <a:defRPr/>
            </a:pPr>
            <a:endParaRPr lang="en-US" sz="900" kern="0" dirty="0">
              <a:solidFill>
                <a:sysClr val="windowText" lastClr="000000"/>
              </a:solidFill>
              <a:latin typeface="Segoe UI Light" panose="020B0502040204020203" pitchFamily="34" charset="0"/>
              <a:cs typeface="Segoe UI Light" panose="020B0502040204020203" pitchFamily="34" charset="0"/>
            </a:endParaRPr>
          </a:p>
        </p:txBody>
      </p:sp>
      <p:pic>
        <p:nvPicPr>
          <p:cNvPr id="12" name="Picture 11">
            <a:extLst>
              <a:ext uri="{FF2B5EF4-FFF2-40B4-BE49-F238E27FC236}">
                <a16:creationId xmlns:a16="http://schemas.microsoft.com/office/drawing/2014/main" id="{2F8D7CC0-C2AD-47B6-B6E0-5DCFC2600A0E}"/>
              </a:ext>
            </a:extLst>
          </p:cNvPr>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375872" y="5950919"/>
            <a:ext cx="281831" cy="281831"/>
          </a:xfrm>
          <a:prstGeom prst="rect">
            <a:avLst/>
          </a:prstGeom>
        </p:spPr>
      </p:pic>
    </p:spTree>
    <p:extLst>
      <p:ext uri="{BB962C8B-B14F-4D97-AF65-F5344CB8AC3E}">
        <p14:creationId xmlns:p14="http://schemas.microsoft.com/office/powerpoint/2010/main" val="7967078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40" y="1295588"/>
            <a:ext cx="11470669" cy="4628962"/>
          </a:xfrm>
          <a:prstGeom prst="rect">
            <a:avLst/>
          </a:prstGeom>
        </p:spPr>
      </p:pic>
    </p:spTree>
    <p:extLst>
      <p:ext uri="{BB962C8B-B14F-4D97-AF65-F5344CB8AC3E}">
        <p14:creationId xmlns:p14="http://schemas.microsoft.com/office/powerpoint/2010/main" val="15364118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Process to optimize SAP landscape</a:t>
            </a:r>
          </a:p>
        </p:txBody>
      </p:sp>
      <p:pic>
        <p:nvPicPr>
          <p:cNvPr id="2" name="Picture 1" descr="Process cycle&#10;&#10;A process cycle is: Monitor, Re-size, Adjust, and back to Monito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744" y="1366806"/>
            <a:ext cx="7267062" cy="5114987"/>
          </a:xfrm>
          <a:prstGeom prst="rect">
            <a:avLst/>
          </a:prstGeom>
        </p:spPr>
      </p:pic>
    </p:spTree>
    <p:extLst>
      <p:ext uri="{BB962C8B-B14F-4D97-AF65-F5344CB8AC3E}">
        <p14:creationId xmlns:p14="http://schemas.microsoft.com/office/powerpoint/2010/main" val="14479209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239758"/>
          </a:xfrm>
        </p:spPr>
        <p:txBody>
          <a:bodyPr>
            <a:normAutofit/>
          </a:bodyPr>
          <a:lstStyle/>
          <a:p>
            <a:pPr marL="0" indent="0">
              <a:buNone/>
            </a:pPr>
            <a:r>
              <a:rPr lang="en-US" sz="3600" dirty="0"/>
              <a:t>ECC remains on-premises until Dec CY18 – how can we maintain integrations between ECC and BW? </a:t>
            </a:r>
            <a:endParaRPr lang="en-US" sz="3600" dirty="0">
              <a:solidFill>
                <a:schemeClr val="tx1"/>
              </a:solidFill>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Microsoft supports a hybrid solution, with symmetry between on-premises applications and those on the public cloud .</a:t>
            </a:r>
          </a:p>
          <a:p>
            <a:r>
              <a:rPr lang="en-US" sz="2800" dirty="0">
                <a:solidFill>
                  <a:schemeClr val="tx1"/>
                </a:solidFill>
                <a:latin typeface="+mn-lt"/>
              </a:rPr>
              <a:t>Windows Azure Virtual Network  allows to create a logically isolated section in Azure and securely connect it to on premises datacenters.</a:t>
            </a:r>
          </a:p>
          <a:p>
            <a:r>
              <a:rPr lang="en-US" sz="2800" dirty="0">
                <a:solidFill>
                  <a:schemeClr val="tx1"/>
                </a:solidFill>
                <a:latin typeface="+mn-lt"/>
              </a:rPr>
              <a:t>ExpressRoute provides secure, high-bandwidth, low-latency connectivity between Azure and on-premises datacenters.</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70763" y="1034429"/>
            <a:ext cx="11899317" cy="5689928"/>
          </a:xfrm>
        </p:spPr>
        <p:txBody>
          <a:bodyPr>
            <a:normAutofit lnSpcReduction="10000"/>
          </a:bodyPr>
          <a:lstStyle/>
          <a:p>
            <a:pPr marL="0" indent="0">
              <a:buNone/>
            </a:pPr>
            <a:r>
              <a:rPr lang="en-US" sz="3600" dirty="0"/>
              <a:t>How much does Azure cost? Give us a few options (e.g. HA and non-HA, DR and non-DR).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buNone/>
            </a:pPr>
            <a:endParaRPr lang="en-US" sz="1050" dirty="0">
              <a:solidFill>
                <a:schemeClr val="tx1"/>
              </a:solidFill>
              <a:latin typeface="+mn-lt"/>
            </a:endParaRPr>
          </a:p>
          <a:p>
            <a:pPr marL="0" indent="0">
              <a:buNone/>
            </a:pPr>
            <a:r>
              <a:rPr lang="en-US" sz="2000" dirty="0">
                <a:solidFill>
                  <a:schemeClr val="tx1"/>
                </a:solidFill>
                <a:latin typeface="+mn-lt"/>
              </a:rPr>
              <a:t>The proposed design offers three options:</a:t>
            </a:r>
          </a:p>
          <a:p>
            <a:r>
              <a:rPr lang="en-US" sz="2000" dirty="0">
                <a:solidFill>
                  <a:schemeClr val="tx1"/>
                </a:solidFill>
                <a:latin typeface="+mn-lt"/>
              </a:rPr>
              <a:t>Non-HA</a:t>
            </a:r>
          </a:p>
          <a:p>
            <a:r>
              <a:rPr lang="en-US" sz="2000" dirty="0">
                <a:solidFill>
                  <a:schemeClr val="tx1"/>
                </a:solidFill>
                <a:latin typeface="+mn-lt"/>
              </a:rPr>
              <a:t>HA with no DR</a:t>
            </a:r>
          </a:p>
          <a:p>
            <a:r>
              <a:rPr lang="en-US" sz="2000" dirty="0">
                <a:solidFill>
                  <a:schemeClr val="tx1"/>
                </a:solidFill>
                <a:latin typeface="+mn-lt"/>
              </a:rPr>
              <a:t>HA and DR</a:t>
            </a:r>
          </a:p>
          <a:p>
            <a:pPr marL="0" indent="0">
              <a:spcAft>
                <a:spcPts val="882"/>
              </a:spcAft>
              <a:buNone/>
            </a:pPr>
            <a:endParaRPr lang="en-US" sz="200" dirty="0">
              <a:solidFill>
                <a:schemeClr val="tx1"/>
              </a:solidFill>
              <a:latin typeface="+mn-lt"/>
            </a:endParaRPr>
          </a:p>
          <a:p>
            <a:pPr marL="0" indent="0">
              <a:spcAft>
                <a:spcPts val="882"/>
              </a:spcAft>
              <a:buNone/>
            </a:pPr>
            <a:r>
              <a:rPr lang="en-US" sz="2000" dirty="0">
                <a:solidFill>
                  <a:schemeClr val="tx1"/>
                </a:solidFill>
                <a:latin typeface="+mn-lt"/>
              </a:rPr>
              <a:t>For mission-critical SAP applications using SAP HANA, high availability can be achieved through a highly resilient architecture with active and standby systems that have databases running with data replication. If a deployment is non-mission critical, it is possible to ensure high availability for just the data and spin up necessary compute on-demand in the event of a failure. </a:t>
            </a:r>
          </a:p>
          <a:p>
            <a:pPr marL="0" indent="0">
              <a:buNone/>
            </a:pPr>
            <a:r>
              <a:rPr lang="en-US" sz="2000" dirty="0">
                <a:solidFill>
                  <a:schemeClr val="tx1"/>
                </a:solidFill>
                <a:latin typeface="+mn-lt"/>
              </a:rPr>
              <a:t>Disaster recovery can leverage: </a:t>
            </a:r>
          </a:p>
          <a:p>
            <a:r>
              <a:rPr lang="en-US" sz="2000" dirty="0">
                <a:solidFill>
                  <a:schemeClr val="tx1"/>
                </a:solidFill>
                <a:latin typeface="+mn-lt"/>
              </a:rPr>
              <a:t>Azure Site Recovery Services (A2A scenario)</a:t>
            </a:r>
          </a:p>
          <a:p>
            <a:pPr lvl="1"/>
            <a:r>
              <a:rPr lang="en-US" sz="1800" dirty="0">
                <a:solidFill>
                  <a:schemeClr val="tx1"/>
                </a:solidFill>
              </a:rPr>
              <a:t>Replicates SAP application instance VMs and ASCS/SCS VMs to second SAP Azure region</a:t>
            </a:r>
          </a:p>
          <a:p>
            <a:pPr lvl="1"/>
            <a:r>
              <a:rPr lang="en-US" sz="1800" dirty="0">
                <a:solidFill>
                  <a:schemeClr val="tx1"/>
                </a:solidFill>
              </a:rPr>
              <a:t>VMs in DR region regions are not up and running (no compute costs)</a:t>
            </a:r>
          </a:p>
          <a:p>
            <a:pPr>
              <a:spcAft>
                <a:spcPts val="882"/>
              </a:spcAft>
            </a:pPr>
            <a:r>
              <a:rPr lang="en-US" sz="2000" dirty="0">
                <a:solidFill>
                  <a:schemeClr val="tx1"/>
                </a:solidFill>
                <a:latin typeface="+mn-lt"/>
              </a:rPr>
              <a:t>SAP HANA System Replication in asynchronous replication mode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915193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2169563" cy="4696234"/>
          </a:xfrm>
        </p:spPr>
        <p:txBody>
          <a:bodyPr>
            <a:normAutofit/>
          </a:bodyPr>
          <a:lstStyle/>
          <a:p>
            <a:pPr marL="0" indent="0">
              <a:buNone/>
            </a:pPr>
            <a:r>
              <a:rPr lang="en-US" sz="3600" dirty="0"/>
              <a:t>Do I have to pay for virtual machines when they </a:t>
            </a:r>
          </a:p>
          <a:p>
            <a:pPr marL="0" indent="0">
              <a:buNone/>
            </a:pPr>
            <a:r>
              <a:rPr lang="en-US" sz="3600" dirty="0"/>
              <a:t>are stopped? </a:t>
            </a:r>
            <a:endParaRPr lang="en-US" sz="36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a:p>
            <a:r>
              <a:rPr lang="en-US" sz="2800" dirty="0">
                <a:solidFill>
                  <a:schemeClr val="tx1"/>
                </a:solidFill>
                <a:latin typeface="+mn-lt"/>
              </a:rPr>
              <a:t>Azure VM must be in the stopped (deallocated) state in order to avoid compute charges.  If the VM is stopped it will continue to incur charges . </a:t>
            </a:r>
          </a:p>
          <a:p>
            <a:r>
              <a:rPr lang="en-US" sz="2800" dirty="0">
                <a:solidFill>
                  <a:schemeClr val="tx1"/>
                </a:solidFill>
                <a:latin typeface="+mn-lt"/>
              </a:rPr>
              <a:t>Deallocating does not mean deleting the VM as it still exists in storage . </a:t>
            </a:r>
          </a:p>
          <a:p>
            <a:r>
              <a:rPr lang="en-US" sz="2800" dirty="0">
                <a:solidFill>
                  <a:schemeClr val="tx1"/>
                </a:solidFill>
                <a:latin typeface="+mn-lt"/>
              </a:rPr>
              <a:t>You will still incur storage charge even if the VM is deallocated.</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99632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buNone/>
            </a:pPr>
            <a:r>
              <a:rPr lang="en-US" sz="3600" dirty="0"/>
              <a:t>Can I automate the shutdown of virtual machines at periodic times of day? </a:t>
            </a:r>
            <a:endParaRPr lang="en-US" sz="3600" dirty="0">
              <a:solidFill>
                <a:schemeClr val="tx1"/>
              </a:solidFill>
              <a:cs typeface="Segoe UI Semilight" panose="020B0402040204020203" pitchFamily="34" charset="0"/>
            </a:endParaRPr>
          </a:p>
          <a:p>
            <a:pPr marL="0" indent="0">
              <a:spcAft>
                <a:spcPts val="882"/>
              </a:spcAft>
              <a:buNone/>
            </a:pPr>
            <a:endParaRPr lang="en-US" sz="500" dirty="0">
              <a:solidFill>
                <a:schemeClr val="tx1"/>
              </a:solidFill>
            </a:endParaRPr>
          </a:p>
          <a:p>
            <a:r>
              <a:rPr lang="en-US" sz="2800" dirty="0">
                <a:solidFill>
                  <a:schemeClr val="tx1"/>
                </a:solidFill>
                <a:latin typeface="+mn-lt"/>
              </a:rPr>
              <a:t>Yes, this functionality is available directly from the Azure portal. Alternatively, you can use Azure Automation runbooks or custom Azure PowerShell and Azure CLI scripts to stop and deallocate any instance.</a:t>
            </a:r>
          </a:p>
          <a:p>
            <a:r>
              <a:rPr lang="en-US" sz="2800" dirty="0">
                <a:solidFill>
                  <a:schemeClr val="tx1"/>
                </a:solidFill>
                <a:latin typeface="+mn-lt"/>
              </a:rPr>
              <a:t>The same tools can be used to start the instance on a scheduled time.</a:t>
            </a:r>
          </a:p>
          <a:p>
            <a:r>
              <a:rPr lang="en-US" sz="2800" dirty="0">
                <a:solidFill>
                  <a:schemeClr val="tx1"/>
                </a:solidFill>
                <a:latin typeface="+mn-lt"/>
              </a:rPr>
              <a:t>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 </a:t>
            </a:r>
          </a:p>
          <a:p>
            <a:pPr marL="0" indent="0">
              <a:buNone/>
            </a:pPr>
            <a:endParaRPr lang="en-US" sz="1800" dirty="0">
              <a:solidFill>
                <a:schemeClr val="tx1"/>
              </a:solidFill>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1035155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456463"/>
            <a:ext cx="11653523" cy="4550441"/>
          </a:xfrm>
        </p:spPr>
        <p:txBody>
          <a:bodyPr>
            <a:normAutofit/>
          </a:bodyPr>
          <a:lstStyle/>
          <a:p>
            <a:pPr marL="0" indent="0">
              <a:buNone/>
            </a:pPr>
            <a:r>
              <a:rPr lang="en-US" sz="3600" i="1" dirty="0">
                <a:solidFill>
                  <a:schemeClr val="tx1"/>
                </a:solidFill>
              </a:rPr>
              <a:t>“Azure has provided high availability and disaster recovery capabilities for our production environment at a very reasonable price.”</a:t>
            </a:r>
          </a:p>
          <a:p>
            <a:endParaRPr lang="en-US" sz="3600" dirty="0">
              <a:solidFill>
                <a:schemeClr val="tx1"/>
              </a:solidFill>
            </a:endParaRPr>
          </a:p>
          <a:p>
            <a:pPr marL="0" indent="0" algn="r">
              <a:buNone/>
            </a:pPr>
            <a:r>
              <a:rPr lang="en-US" sz="2800" dirty="0">
                <a:solidFill>
                  <a:schemeClr val="tx1"/>
                </a:solidFill>
              </a:rPr>
              <a:t>				Andrew Cross, CIO, A. Datum Group </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4E33A-B333-46F5-B503-CF46D92DD4DD}"/>
              </a:ext>
            </a:extLst>
          </p:cNvPr>
          <p:cNvSpPr>
            <a:spLocks noGrp="1"/>
          </p:cNvSpPr>
          <p:nvPr>
            <p:ph type="title"/>
          </p:nvPr>
        </p:nvSpPr>
        <p:spPr/>
        <p:txBody>
          <a:bodyPr/>
          <a:lstStyle/>
          <a:p>
            <a:r>
              <a:rPr lang="en-US" dirty="0"/>
              <a:t>Appendix slides</a:t>
            </a:r>
          </a:p>
        </p:txBody>
      </p:sp>
    </p:spTree>
    <p:extLst>
      <p:ext uri="{BB962C8B-B14F-4D97-AF65-F5344CB8AC3E}">
        <p14:creationId xmlns:p14="http://schemas.microsoft.com/office/powerpoint/2010/main" val="26092714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922761" cy="5510882"/>
          </a:xfrm>
        </p:spPr>
        <p:txBody>
          <a:bodyPr>
            <a:normAutofit/>
          </a:bodyPr>
          <a:lstStyle/>
          <a:p>
            <a:pPr marL="0" indent="0">
              <a:buNone/>
            </a:pPr>
            <a:r>
              <a:rPr lang="en-US" sz="3600" dirty="0">
                <a:solidFill>
                  <a:schemeClr val="tx1"/>
                </a:solidFill>
              </a:rPr>
              <a:t>“</a:t>
            </a:r>
            <a:r>
              <a:rPr lang="en-US" sz="3600" i="1" dirty="0">
                <a:solidFill>
                  <a:schemeClr val="tx1"/>
                </a:solidFill>
              </a:rPr>
              <a:t>Our operational dependencies on SAP applications force us to seek reasonably priced availability and disaster recovery capabilities for our production SAP HANA deployments.</a:t>
            </a:r>
            <a:r>
              <a:rPr lang="en-US" sz="3600" dirty="0">
                <a:solidFill>
                  <a:schemeClr val="tx1"/>
                </a:solidFill>
              </a:rPr>
              <a:t>” </a:t>
            </a:r>
          </a:p>
          <a:p>
            <a:pPr marL="0" indent="0">
              <a:buNone/>
            </a:pPr>
            <a:endParaRPr lang="en-US" sz="2800" dirty="0">
              <a:solidFill>
                <a:schemeClr val="tx1"/>
              </a:solidFill>
              <a:latin typeface="+mn-lt"/>
            </a:endParaRPr>
          </a:p>
          <a:p>
            <a:pPr marL="0" indent="0">
              <a:buNone/>
            </a:pPr>
            <a:r>
              <a:rPr lang="en-US" sz="2800" dirty="0">
                <a:solidFill>
                  <a:schemeClr val="tx1"/>
                </a:solidFill>
                <a:latin typeface="+mn-lt"/>
              </a:rPr>
              <a:t>						</a:t>
            </a:r>
            <a:r>
              <a:rPr lang="en-US" sz="2400" dirty="0">
                <a:solidFill>
                  <a:schemeClr val="tx1"/>
                </a:solidFill>
                <a:latin typeface="+mn-lt"/>
              </a:rPr>
              <a:t>Andrew Cross, CIO, Contoso Group </a:t>
            </a:r>
          </a:p>
          <a:p>
            <a:pPr marL="336145" lvl="1" indent="0">
              <a:buNone/>
            </a:pPr>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1619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9ED5-4AC3-4434-9F86-1F55BC05FFC4}"/>
              </a:ext>
            </a:extLst>
          </p:cNvPr>
          <p:cNvSpPr>
            <a:spLocks noGrp="1"/>
          </p:cNvSpPr>
          <p:nvPr>
            <p:ph type="title"/>
          </p:nvPr>
        </p:nvSpPr>
        <p:spPr/>
        <p:txBody>
          <a:bodyPr>
            <a:normAutofit fontScale="90000"/>
          </a:bodyPr>
          <a:lstStyle/>
          <a:p>
            <a:r>
              <a:rPr lang="en-US" sz="3500" dirty="0">
                <a:solidFill>
                  <a:schemeClr val="tx1"/>
                </a:solidFill>
              </a:rPr>
              <a:t>SAP HANA Hardware Configuration Check Tool (HWCCT)</a:t>
            </a:r>
            <a:br>
              <a:rPr lang="en-US" sz="3500" dirty="0">
                <a:solidFill>
                  <a:schemeClr val="tx1"/>
                </a:solidFill>
              </a:rPr>
            </a:br>
            <a:r>
              <a:rPr lang="en-US" sz="3500" dirty="0">
                <a:solidFill>
                  <a:schemeClr val="tx1"/>
                </a:solidFill>
              </a:rPr>
              <a:t> – KPIs for Storage (Production)</a:t>
            </a:r>
          </a:p>
        </p:txBody>
      </p:sp>
      <p:pic>
        <p:nvPicPr>
          <p:cNvPr id="4" name="Picture 3" descr="HWCCT table&#10;&#10;A table displays with the following hardware configuration data: Volume, Block Sizes, Test File Size, KPIs (Initial Write and Overwrite), Read, and Latency.&#10;&#10;">
            <a:extLst>
              <a:ext uri="{FF2B5EF4-FFF2-40B4-BE49-F238E27FC236}">
                <a16:creationId xmlns:a16="http://schemas.microsoft.com/office/drawing/2014/main" id="{BA737586-E2E1-4B84-BA8B-6EE4BA023AE0}"/>
              </a:ext>
            </a:extLst>
          </p:cNvPr>
          <p:cNvPicPr>
            <a:picLocks noChangeAspect="1"/>
          </p:cNvPicPr>
          <p:nvPr/>
        </p:nvPicPr>
        <p:blipFill>
          <a:blip r:embed="rId3"/>
          <a:stretch>
            <a:fillRect/>
          </a:stretch>
        </p:blipFill>
        <p:spPr>
          <a:xfrm>
            <a:off x="1393939" y="1360289"/>
            <a:ext cx="9429493" cy="4774807"/>
          </a:xfrm>
          <a:prstGeom prst="rect">
            <a:avLst/>
          </a:prstGeom>
        </p:spPr>
      </p:pic>
      <p:sp>
        <p:nvSpPr>
          <p:cNvPr id="5" name="Rectangle 4">
            <a:extLst>
              <a:ext uri="{FF2B5EF4-FFF2-40B4-BE49-F238E27FC236}">
                <a16:creationId xmlns:a16="http://schemas.microsoft.com/office/drawing/2014/main" id="{8721DD44-278E-4EA0-A892-5705D9DAC4AF}"/>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Note: 1943937 - Hardware Configuration Check Tool - Central Note</a:t>
            </a:r>
          </a:p>
        </p:txBody>
      </p:sp>
    </p:spTree>
    <p:extLst>
      <p:ext uri="{BB962C8B-B14F-4D97-AF65-F5344CB8AC3E}">
        <p14:creationId xmlns:p14="http://schemas.microsoft.com/office/powerpoint/2010/main" val="82228901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B89FCB-A28E-477F-AE6E-31E06BFF9F14}"/>
              </a:ext>
            </a:extLst>
          </p:cNvPr>
          <p:cNvSpPr>
            <a:spLocks noGrp="1"/>
          </p:cNvSpPr>
          <p:nvPr>
            <p:ph type="title"/>
          </p:nvPr>
        </p:nvSpPr>
        <p:spPr/>
        <p:txBody>
          <a:bodyPr>
            <a:noAutofit/>
          </a:bodyPr>
          <a:lstStyle/>
          <a:p>
            <a:r>
              <a:rPr lang="en-US" sz="3500" dirty="0">
                <a:solidFill>
                  <a:schemeClr val="tx1"/>
                </a:solidFill>
              </a:rPr>
              <a:t>SAP HANA Storage Layout  (TDI Best Practice)</a:t>
            </a:r>
          </a:p>
        </p:txBody>
      </p:sp>
      <p:sp>
        <p:nvSpPr>
          <p:cNvPr id="15" name="Rectangle 14">
            <a:extLst>
              <a:ext uri="{FF2B5EF4-FFF2-40B4-BE49-F238E27FC236}">
                <a16:creationId xmlns:a16="http://schemas.microsoft.com/office/drawing/2014/main" id="{F80E8CFE-E450-4D12-A53C-C25D32E028BC}"/>
              </a:ext>
            </a:extLst>
          </p:cNvPr>
          <p:cNvSpPr/>
          <p:nvPr/>
        </p:nvSpPr>
        <p:spPr>
          <a:xfrm>
            <a:off x="16213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 SAP HANA Storage Requirements </a:t>
            </a:r>
          </a:p>
        </p:txBody>
      </p:sp>
      <p:pic>
        <p:nvPicPr>
          <p:cNvPr id="5" name="Picture 4" descr="Storage Layout flowchart&#10;&#10;A Storage Layout flowchart displays.&#10;&#10;Sizes &#10;&#10;Sizes are listed for Size Data, Size Log, Size Log (min), and Size Shared.">
            <a:extLst>
              <a:ext uri="{FF2B5EF4-FFF2-40B4-BE49-F238E27FC236}">
                <a16:creationId xmlns:a16="http://schemas.microsoft.com/office/drawing/2014/main" id="{78AE84AE-D432-4D3C-83B0-91E32DFE9530}"/>
              </a:ext>
            </a:extLst>
          </p:cNvPr>
          <p:cNvPicPr>
            <a:picLocks noChangeAspect="1"/>
          </p:cNvPicPr>
          <p:nvPr/>
        </p:nvPicPr>
        <p:blipFill>
          <a:blip r:embed="rId3"/>
          <a:stretch>
            <a:fillRect/>
          </a:stretch>
        </p:blipFill>
        <p:spPr>
          <a:xfrm>
            <a:off x="0" y="1012133"/>
            <a:ext cx="12192000" cy="5400818"/>
          </a:xfrm>
          <a:prstGeom prst="rect">
            <a:avLst/>
          </a:prstGeom>
        </p:spPr>
      </p:pic>
    </p:spTree>
    <p:extLst>
      <p:ext uri="{BB962C8B-B14F-4D97-AF65-F5344CB8AC3E}">
        <p14:creationId xmlns:p14="http://schemas.microsoft.com/office/powerpoint/2010/main" val="365038062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cs typeface="Segoe UI Light" panose="020B0502040204020203" pitchFamily="34" charset="0"/>
              </a:rPr>
              <a:t>Premium Storage KPIs &amp; Cost</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1096272405"/>
              </p:ext>
            </p:extLst>
          </p:nvPr>
        </p:nvGraphicFramePr>
        <p:xfrm>
          <a:off x="3029448" y="1516279"/>
          <a:ext cx="8651021" cy="3609945"/>
        </p:xfrm>
        <a:graphic>
          <a:graphicData uri="http://schemas.openxmlformats.org/drawingml/2006/table">
            <a:tbl>
              <a:tblPr firstRow="1" firstCol="1" bandCol="1"/>
              <a:tblGrid>
                <a:gridCol w="1424812">
                  <a:extLst>
                    <a:ext uri="{9D8B030D-6E8A-4147-A177-3AD203B41FA5}">
                      <a16:colId xmlns:a16="http://schemas.microsoft.com/office/drawing/2014/main" val="3500317582"/>
                    </a:ext>
                  </a:extLst>
                </a:gridCol>
                <a:gridCol w="911753">
                  <a:extLst>
                    <a:ext uri="{9D8B030D-6E8A-4147-A177-3AD203B41FA5}">
                      <a16:colId xmlns:a16="http://schemas.microsoft.com/office/drawing/2014/main" val="2183111314"/>
                    </a:ext>
                  </a:extLst>
                </a:gridCol>
                <a:gridCol w="911753">
                  <a:extLst>
                    <a:ext uri="{9D8B030D-6E8A-4147-A177-3AD203B41FA5}">
                      <a16:colId xmlns:a16="http://schemas.microsoft.com/office/drawing/2014/main" val="1420941286"/>
                    </a:ext>
                  </a:extLst>
                </a:gridCol>
                <a:gridCol w="911753">
                  <a:extLst>
                    <a:ext uri="{9D8B030D-6E8A-4147-A177-3AD203B41FA5}">
                      <a16:colId xmlns:a16="http://schemas.microsoft.com/office/drawing/2014/main" val="3717901746"/>
                    </a:ext>
                  </a:extLst>
                </a:gridCol>
                <a:gridCol w="911753">
                  <a:extLst>
                    <a:ext uri="{9D8B030D-6E8A-4147-A177-3AD203B41FA5}">
                      <a16:colId xmlns:a16="http://schemas.microsoft.com/office/drawing/2014/main" val="594706877"/>
                    </a:ext>
                  </a:extLst>
                </a:gridCol>
                <a:gridCol w="860117">
                  <a:extLst>
                    <a:ext uri="{9D8B030D-6E8A-4147-A177-3AD203B41FA5}">
                      <a16:colId xmlns:a16="http://schemas.microsoft.com/office/drawing/2014/main" val="3133262503"/>
                    </a:ext>
                  </a:extLst>
                </a:gridCol>
                <a:gridCol w="906360">
                  <a:extLst>
                    <a:ext uri="{9D8B030D-6E8A-4147-A177-3AD203B41FA5}">
                      <a16:colId xmlns:a16="http://schemas.microsoft.com/office/drawing/2014/main" val="942016152"/>
                    </a:ext>
                  </a:extLst>
                </a:gridCol>
                <a:gridCol w="906360">
                  <a:extLst>
                    <a:ext uri="{9D8B030D-6E8A-4147-A177-3AD203B41FA5}">
                      <a16:colId xmlns:a16="http://schemas.microsoft.com/office/drawing/2014/main" val="3175885136"/>
                    </a:ext>
                  </a:extLst>
                </a:gridCol>
                <a:gridCol w="906360">
                  <a:extLst>
                    <a:ext uri="{9D8B030D-6E8A-4147-A177-3AD203B41FA5}">
                      <a16:colId xmlns:a16="http://schemas.microsoft.com/office/drawing/2014/main" val="2483227964"/>
                    </a:ext>
                  </a:extLst>
                </a:gridCol>
              </a:tblGrid>
              <a:tr h="1050866">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Premium Storage Disk Type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P6</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P10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marL="0" algn="ctr" defTabSz="914029" rtl="0" eaLnBrk="1" latinLnBrk="0" hangingPunct="1"/>
                      <a:r>
                        <a:rPr lang="en-US" sz="1600" b="0" kern="1200" dirty="0">
                          <a:solidFill>
                            <a:schemeClr val="lt1"/>
                          </a:solidFill>
                          <a:latin typeface="+mj-lt"/>
                          <a:ea typeface="+mn-ea"/>
                          <a:cs typeface="+mn-cs"/>
                        </a:rPr>
                        <a:t>P15</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P30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P50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3895604224"/>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Disk size</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32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64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128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256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512 GB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1024 GB </a:t>
                      </a:r>
                    </a:p>
                    <a:p>
                      <a:pPr algn="ctr"/>
                      <a:r>
                        <a:rPr lang="en-US" sz="1600" b="0" dirty="0">
                          <a:solidFill>
                            <a:schemeClr val="bg1"/>
                          </a:solidFill>
                          <a:latin typeface="+mj-lt"/>
                        </a:rPr>
                        <a:t>(1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2048 GB </a:t>
                      </a:r>
                    </a:p>
                    <a:p>
                      <a:pPr algn="ctr"/>
                      <a:r>
                        <a:rPr lang="en-US" sz="1600" b="0" dirty="0">
                          <a:solidFill>
                            <a:schemeClr val="bg1"/>
                          </a:solidFill>
                          <a:latin typeface="+mj-lt"/>
                        </a:rPr>
                        <a:t>(2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4096 GB</a:t>
                      </a:r>
                    </a:p>
                    <a:p>
                      <a:pPr algn="ctr"/>
                      <a:r>
                        <a:rPr lang="en-US" sz="1600" b="0" dirty="0">
                          <a:solidFill>
                            <a:schemeClr val="bg1"/>
                          </a:solidFill>
                          <a:latin typeface="+mj-lt"/>
                        </a:rPr>
                        <a:t>(4 TB)</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92634373"/>
                  </a:ext>
                </a:extLst>
              </a:tr>
              <a:tr h="393112">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IOPS 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120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240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1100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2,300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7,500</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7506956"/>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Throughput </a:t>
                      </a:r>
                    </a:p>
                    <a:p>
                      <a:pPr algn="ctr"/>
                      <a:r>
                        <a:rPr lang="en-US" sz="1600" b="0" dirty="0">
                          <a:latin typeface="+mj-lt"/>
                        </a:rPr>
                        <a:t>per disk</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600" b="0" dirty="0">
                          <a:solidFill>
                            <a:schemeClr val="bg1"/>
                          </a:solidFill>
                          <a:latin typeface="+mj-lt"/>
                        </a:rPr>
                        <a:t>125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150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200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250 MB/s</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822101627"/>
                  </a:ext>
                </a:extLst>
              </a:tr>
              <a:tr h="721989">
                <a:tc>
                  <a:txBody>
                    <a:bodyPr/>
                    <a:lstStyle>
                      <a:lvl1pPr marL="0" algn="l" defTabSz="914029" rtl="0" eaLnBrk="1" latinLnBrk="0" hangingPunct="1">
                        <a:defRPr sz="1866" b="1" kern="1200">
                          <a:solidFill>
                            <a:schemeClr val="lt1"/>
                          </a:solidFill>
                          <a:latin typeface="Calibri" panose="020F0502020204030204"/>
                        </a:defRPr>
                      </a:lvl1pPr>
                      <a:lvl2pPr marL="457011" algn="l" defTabSz="914029" rtl="0" eaLnBrk="1" latinLnBrk="0" hangingPunct="1">
                        <a:defRPr sz="1866" b="1" kern="1200">
                          <a:solidFill>
                            <a:schemeClr val="lt1"/>
                          </a:solidFill>
                          <a:latin typeface="Calibri" panose="020F0502020204030204"/>
                        </a:defRPr>
                      </a:lvl2pPr>
                      <a:lvl3pPr marL="914029" algn="l" defTabSz="914029" rtl="0" eaLnBrk="1" latinLnBrk="0" hangingPunct="1">
                        <a:defRPr sz="1866" b="1" kern="1200">
                          <a:solidFill>
                            <a:schemeClr val="lt1"/>
                          </a:solidFill>
                          <a:latin typeface="Calibri" panose="020F0502020204030204"/>
                        </a:defRPr>
                      </a:lvl3pPr>
                      <a:lvl4pPr marL="1371041" algn="l" defTabSz="914029" rtl="0" eaLnBrk="1" latinLnBrk="0" hangingPunct="1">
                        <a:defRPr sz="1866" b="1" kern="1200">
                          <a:solidFill>
                            <a:schemeClr val="lt1"/>
                          </a:solidFill>
                          <a:latin typeface="Calibri" panose="020F0502020204030204"/>
                        </a:defRPr>
                      </a:lvl4pPr>
                      <a:lvl5pPr marL="1828058" algn="l" defTabSz="914029" rtl="0" eaLnBrk="1" latinLnBrk="0" hangingPunct="1">
                        <a:defRPr sz="1866" b="1" kern="1200">
                          <a:solidFill>
                            <a:schemeClr val="lt1"/>
                          </a:solidFill>
                          <a:latin typeface="Calibri" panose="020F0502020204030204"/>
                        </a:defRPr>
                      </a:lvl5pPr>
                      <a:lvl6pPr marL="2285066" algn="l" defTabSz="914029" rtl="0" eaLnBrk="1" latinLnBrk="0" hangingPunct="1">
                        <a:defRPr sz="1866" b="1" kern="1200">
                          <a:solidFill>
                            <a:schemeClr val="lt1"/>
                          </a:solidFill>
                          <a:latin typeface="Calibri" panose="020F0502020204030204"/>
                        </a:defRPr>
                      </a:lvl6pPr>
                      <a:lvl7pPr marL="2742085" algn="l" defTabSz="914029" rtl="0" eaLnBrk="1" latinLnBrk="0" hangingPunct="1">
                        <a:defRPr sz="1866" b="1" kern="1200">
                          <a:solidFill>
                            <a:schemeClr val="lt1"/>
                          </a:solidFill>
                          <a:latin typeface="Calibri" panose="020F0502020204030204"/>
                        </a:defRPr>
                      </a:lvl7pPr>
                      <a:lvl8pPr marL="3199099" algn="l" defTabSz="914029" rtl="0" eaLnBrk="1" latinLnBrk="0" hangingPunct="1">
                        <a:defRPr sz="1866" b="1" kern="1200">
                          <a:solidFill>
                            <a:schemeClr val="lt1"/>
                          </a:solidFill>
                          <a:latin typeface="Calibri" panose="020F0502020204030204"/>
                        </a:defRPr>
                      </a:lvl8pPr>
                      <a:lvl9pPr marL="3656114" algn="l" defTabSz="914029" rtl="0" eaLnBrk="1" latinLnBrk="0" hangingPunct="1">
                        <a:defRPr sz="1866" b="1" kern="1200">
                          <a:solidFill>
                            <a:schemeClr val="lt1"/>
                          </a:solidFill>
                          <a:latin typeface="Calibri" panose="020F0502020204030204"/>
                        </a:defRPr>
                      </a:lvl9pPr>
                    </a:lstStyle>
                    <a:p>
                      <a:pPr algn="ctr"/>
                      <a:r>
                        <a:rPr lang="en-US" sz="1600" b="0" dirty="0">
                          <a:latin typeface="+mj-lt"/>
                        </a:rPr>
                        <a:t>Storage</a:t>
                      </a:r>
                      <a:r>
                        <a:rPr lang="en-US" sz="1600" b="0" baseline="0" dirty="0">
                          <a:latin typeface="+mj-lt"/>
                        </a:rPr>
                        <a:t> Cost</a:t>
                      </a:r>
                      <a:endParaRPr lang="en-US" sz="1600" b="0" dirty="0">
                        <a:latin typeface="+mj-lt"/>
                      </a:endParaRP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$ 4.80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$ 9.28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$ 17.92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029" rtl="0" eaLnBrk="1" latinLnBrk="0" hangingPunct="1"/>
                      <a:r>
                        <a:rPr lang="en-US" sz="1600" b="0" kern="1200" dirty="0">
                          <a:solidFill>
                            <a:schemeClr val="bg1"/>
                          </a:solidFill>
                          <a:latin typeface="+mj-lt"/>
                          <a:ea typeface="+mn-ea"/>
                          <a:cs typeface="+mn-cs"/>
                        </a:rPr>
                        <a:t>$ 38.02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$ 66.56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$ 122.88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$ 235.52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029" rtl="0" eaLnBrk="1" latinLnBrk="0" hangingPunct="1">
                        <a:defRPr sz="1866" kern="1200">
                          <a:solidFill>
                            <a:schemeClr val="dk1"/>
                          </a:solidFill>
                          <a:latin typeface="Calibri" panose="020F0502020204030204"/>
                        </a:defRPr>
                      </a:lvl1pPr>
                      <a:lvl2pPr marL="457011" algn="l" defTabSz="914029" rtl="0" eaLnBrk="1" latinLnBrk="0" hangingPunct="1">
                        <a:defRPr sz="1866" kern="1200">
                          <a:solidFill>
                            <a:schemeClr val="dk1"/>
                          </a:solidFill>
                          <a:latin typeface="Calibri" panose="020F0502020204030204"/>
                        </a:defRPr>
                      </a:lvl2pPr>
                      <a:lvl3pPr marL="914029" algn="l" defTabSz="914029" rtl="0" eaLnBrk="1" latinLnBrk="0" hangingPunct="1">
                        <a:defRPr sz="1866" kern="1200">
                          <a:solidFill>
                            <a:schemeClr val="dk1"/>
                          </a:solidFill>
                          <a:latin typeface="Calibri" panose="020F0502020204030204"/>
                        </a:defRPr>
                      </a:lvl3pPr>
                      <a:lvl4pPr marL="1371041" algn="l" defTabSz="914029" rtl="0" eaLnBrk="1" latinLnBrk="0" hangingPunct="1">
                        <a:defRPr sz="1866" kern="1200">
                          <a:solidFill>
                            <a:schemeClr val="dk1"/>
                          </a:solidFill>
                          <a:latin typeface="Calibri" panose="020F0502020204030204"/>
                        </a:defRPr>
                      </a:lvl4pPr>
                      <a:lvl5pPr marL="1828058" algn="l" defTabSz="914029" rtl="0" eaLnBrk="1" latinLnBrk="0" hangingPunct="1">
                        <a:defRPr sz="1866" kern="1200">
                          <a:solidFill>
                            <a:schemeClr val="dk1"/>
                          </a:solidFill>
                          <a:latin typeface="Calibri" panose="020F0502020204030204"/>
                        </a:defRPr>
                      </a:lvl5pPr>
                      <a:lvl6pPr marL="2285066" algn="l" defTabSz="914029" rtl="0" eaLnBrk="1" latinLnBrk="0" hangingPunct="1">
                        <a:defRPr sz="1866" kern="1200">
                          <a:solidFill>
                            <a:schemeClr val="dk1"/>
                          </a:solidFill>
                          <a:latin typeface="Calibri" panose="020F0502020204030204"/>
                        </a:defRPr>
                      </a:lvl6pPr>
                      <a:lvl7pPr marL="2742085" algn="l" defTabSz="914029" rtl="0" eaLnBrk="1" latinLnBrk="0" hangingPunct="1">
                        <a:defRPr sz="1866" kern="1200">
                          <a:solidFill>
                            <a:schemeClr val="dk1"/>
                          </a:solidFill>
                          <a:latin typeface="Calibri" panose="020F0502020204030204"/>
                        </a:defRPr>
                      </a:lvl7pPr>
                      <a:lvl8pPr marL="3199099" algn="l" defTabSz="914029" rtl="0" eaLnBrk="1" latinLnBrk="0" hangingPunct="1">
                        <a:defRPr sz="1866" kern="1200">
                          <a:solidFill>
                            <a:schemeClr val="dk1"/>
                          </a:solidFill>
                          <a:latin typeface="Calibri" panose="020F0502020204030204"/>
                        </a:defRPr>
                      </a:lvl8pPr>
                      <a:lvl9pPr marL="3656114" algn="l" defTabSz="914029" rtl="0" eaLnBrk="1" latinLnBrk="0" hangingPunct="1">
                        <a:defRPr sz="1866" kern="1200">
                          <a:solidFill>
                            <a:schemeClr val="dk1"/>
                          </a:solidFill>
                          <a:latin typeface="Calibri" panose="020F0502020204030204"/>
                        </a:defRPr>
                      </a:lvl9pPr>
                    </a:lstStyle>
                    <a:p>
                      <a:pPr algn="ctr"/>
                      <a:r>
                        <a:rPr lang="en-US" sz="1600" b="0" dirty="0">
                          <a:solidFill>
                            <a:schemeClr val="bg1"/>
                          </a:solidFill>
                          <a:latin typeface="+mj-lt"/>
                        </a:rPr>
                        <a:t>$ 450.56 /month</a:t>
                      </a:r>
                    </a:p>
                  </a:txBody>
                  <a:tcPr marL="23813" marR="23813" marT="23813" marB="23813"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781899092"/>
                  </a:ext>
                </a:extLst>
              </a:tr>
            </a:tbl>
          </a:graphicData>
        </a:graphic>
      </p:graphicFrame>
      <p:pic>
        <p:nvPicPr>
          <p:cNvPr id="6" name="Picture 5" descr="VM icon" title="VM icon"/>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92981" y="2242440"/>
            <a:ext cx="1902092" cy="1902092"/>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1C164C54-140A-4E71-B6C3-38427AC2BAB6}"/>
              </a:ext>
            </a:extLst>
          </p:cNvPr>
          <p:cNvSpPr txBox="1">
            <a:spLocks/>
          </p:cNvSpPr>
          <p:nvPr/>
        </p:nvSpPr>
        <p:spPr>
          <a:xfrm>
            <a:off x="3029448" y="5915304"/>
            <a:ext cx="8746434" cy="4985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65" kern="1200">
                <a:solidFill>
                  <a:schemeClr val="bg1"/>
                </a:solidFill>
                <a:latin typeface="+mj-lt"/>
                <a:ea typeface="+mj-ea"/>
                <a:cs typeface="+mj-cs"/>
              </a:defRPr>
            </a:lvl1pPr>
          </a:lstStyle>
          <a:p>
            <a:pPr algn="ctr"/>
            <a:r>
              <a:rPr lang="en-US" sz="2400" dirty="0">
                <a:solidFill>
                  <a:schemeClr val="tx1"/>
                </a:solidFill>
                <a:cs typeface="Segoe UI Light" panose="020B0502040204020203" pitchFamily="34" charset="0"/>
              </a:rPr>
              <a:t>Stripe (i.e. LVM) Premium Storage Managed Disks to concatenate </a:t>
            </a:r>
            <a:r>
              <a:rPr lang="en-US" sz="2400" u="sng" dirty="0">
                <a:solidFill>
                  <a:schemeClr val="tx1"/>
                </a:solidFill>
                <a:cs typeface="Segoe UI Light" panose="020B0502040204020203" pitchFamily="34" charset="0"/>
              </a:rPr>
              <a:t>throughput</a:t>
            </a:r>
            <a:r>
              <a:rPr lang="en-US" sz="2400" dirty="0">
                <a:solidFill>
                  <a:schemeClr val="tx1"/>
                </a:solidFill>
                <a:cs typeface="Segoe UI Light" panose="020B0502040204020203" pitchFamily="34" charset="0"/>
              </a:rPr>
              <a:t> and satisfy HANA TDI/HWCCT Storage KPI’s requirements for /hana/data and hana/log </a:t>
            </a:r>
            <a:endParaRPr lang="en-US" sz="2400" dirty="0">
              <a:solidFill>
                <a:schemeClr val="tx1"/>
              </a:solidFill>
            </a:endParaRPr>
          </a:p>
        </p:txBody>
      </p:sp>
    </p:spTree>
    <p:extLst>
      <p:ext uri="{BB962C8B-B14F-4D97-AF65-F5344CB8AC3E}">
        <p14:creationId xmlns:p14="http://schemas.microsoft.com/office/powerpoint/2010/main" val="3118829445"/>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E99F795-B7F7-4104-9BB4-22E0224D4B4C}"/>
              </a:ext>
            </a:extLst>
          </p:cNvPr>
          <p:cNvSpPr>
            <a:spLocks noGrp="1"/>
          </p:cNvSpPr>
          <p:nvPr>
            <p:ph type="title"/>
          </p:nvPr>
        </p:nvSpPr>
        <p:spPr/>
        <p:txBody>
          <a:bodyPr>
            <a:normAutofit/>
          </a:bodyPr>
          <a:lstStyle/>
          <a:p>
            <a:pPr lvl="0"/>
            <a:r>
              <a:rPr lang="en-US" sz="3500" dirty="0">
                <a:solidFill>
                  <a:schemeClr val="tx1"/>
                </a:solidFill>
              </a:rPr>
              <a:t>Downtime Minimized Migration (DMO/SUM) to Azure/HANA</a:t>
            </a:r>
          </a:p>
        </p:txBody>
      </p:sp>
      <p:sp>
        <p:nvSpPr>
          <p:cNvPr id="5" name="Rectangle 4">
            <a:extLst>
              <a:ext uri="{FF2B5EF4-FFF2-40B4-BE49-F238E27FC236}">
                <a16:creationId xmlns:a16="http://schemas.microsoft.com/office/drawing/2014/main" id="{F08EAE7B-453A-42FC-9BEA-05894C9EB09B}"/>
              </a:ext>
            </a:extLst>
          </p:cNvPr>
          <p:cNvSpPr/>
          <p:nvPr/>
        </p:nvSpPr>
        <p:spPr>
          <a:xfrm>
            <a:off x="137559" y="2587221"/>
            <a:ext cx="2177925" cy="20928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DMO with </a:t>
            </a:r>
            <a:r>
              <a:rPr kumimoji="0" lang="en-US" sz="2600" b="0" i="0" u="sng" strike="noStrike" kern="1200" cap="none" spc="0" normalizeH="0" baseline="0" noProof="0" dirty="0">
                <a:ln>
                  <a:noFill/>
                </a:ln>
                <a:solidFill>
                  <a:prstClr val="white"/>
                </a:solidFill>
                <a:effectLst/>
                <a:uLnTx/>
                <a:uFillTx/>
                <a:latin typeface="Calibri" panose="020F0502020204030204"/>
                <a:ea typeface="+mn-ea"/>
                <a:cs typeface="+mn-cs"/>
              </a:rPr>
              <a:t>System Move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Calibri" panose="020F0502020204030204"/>
                <a:ea typeface="+mn-ea"/>
                <a:cs typeface="+mn-cs"/>
              </a:rPr>
              <a:t>–  change PAS host during DMO</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descr="DMO/SUM diagram&#10;&#10;A diagram of the DMO/SUM to Azure/HANA migration displays. The procedure starts in the source system landscape, and when it is done, the SUM folder is copied to the target PAS.&#10;&#10;">
            <a:extLst>
              <a:ext uri="{FF2B5EF4-FFF2-40B4-BE49-F238E27FC236}">
                <a16:creationId xmlns:a16="http://schemas.microsoft.com/office/drawing/2014/main" id="{FEC9FB18-C839-489F-98C5-1CA9F5325F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98238" y="863593"/>
            <a:ext cx="7882816" cy="5077529"/>
          </a:xfrm>
          <a:prstGeom prst="rect">
            <a:avLst/>
          </a:prstGeom>
        </p:spPr>
      </p:pic>
      <p:sp>
        <p:nvSpPr>
          <p:cNvPr id="6" name="Rectangle 5">
            <a:extLst>
              <a:ext uri="{FF2B5EF4-FFF2-40B4-BE49-F238E27FC236}">
                <a16:creationId xmlns:a16="http://schemas.microsoft.com/office/drawing/2014/main" id="{2EBB1B90-8FCD-4ED2-A9E6-C8DFF21669B8}"/>
              </a:ext>
            </a:extLst>
          </p:cNvPr>
          <p:cNvSpPr/>
          <p:nvPr/>
        </p:nvSpPr>
        <p:spPr>
          <a:xfrm>
            <a:off x="323971" y="6412951"/>
            <a:ext cx="9556151"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Source SAP: DMO/SUM 1.0 SP21 Guide (source PAS must be UNIX/LINUX based)</a:t>
            </a:r>
          </a:p>
        </p:txBody>
      </p:sp>
    </p:spTree>
    <p:extLst>
      <p:ext uri="{BB962C8B-B14F-4D97-AF65-F5344CB8AC3E}">
        <p14:creationId xmlns:p14="http://schemas.microsoft.com/office/powerpoint/2010/main" val="130093724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09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11085946" cy="5379313"/>
          </a:xfrm>
        </p:spPr>
        <p:txBody>
          <a:bodyPr>
            <a:normAutofit fontScale="70000" lnSpcReduction="20000"/>
          </a:bodyPr>
          <a:lstStyle/>
          <a:p>
            <a:r>
              <a:rPr lang="en-US" sz="3900" dirty="0">
                <a:solidFill>
                  <a:schemeClr val="tx1"/>
                </a:solidFill>
              </a:rPr>
              <a:t>Highly responsive systems with low network latency</a:t>
            </a:r>
          </a:p>
          <a:p>
            <a:endParaRPr lang="en-US" sz="3900" dirty="0">
              <a:solidFill>
                <a:schemeClr val="tx1"/>
              </a:solidFill>
            </a:endParaRPr>
          </a:p>
          <a:p>
            <a:r>
              <a:rPr lang="en-US" sz="3900" dirty="0">
                <a:solidFill>
                  <a:schemeClr val="tx1"/>
                </a:solidFill>
              </a:rPr>
              <a:t>In-memory database performance</a:t>
            </a:r>
          </a:p>
          <a:p>
            <a:endParaRPr lang="en-US" sz="3900" dirty="0">
              <a:solidFill>
                <a:schemeClr val="tx1"/>
              </a:solidFill>
            </a:endParaRPr>
          </a:p>
          <a:p>
            <a:r>
              <a:rPr lang="en-US" sz="3900" dirty="0">
                <a:solidFill>
                  <a:schemeClr val="tx1"/>
                </a:solidFill>
              </a:rPr>
              <a:t>High availability &amp; disaster recovery</a:t>
            </a:r>
          </a:p>
          <a:p>
            <a:endParaRPr lang="en-US" sz="3900" dirty="0">
              <a:solidFill>
                <a:schemeClr val="tx1"/>
              </a:solidFill>
            </a:endParaRPr>
          </a:p>
          <a:p>
            <a:r>
              <a:rPr lang="en-US" sz="3900" dirty="0">
                <a:solidFill>
                  <a:schemeClr val="tx1"/>
                </a:solidFill>
              </a:rPr>
              <a:t>Enterprise data protection &amp; security</a:t>
            </a:r>
          </a:p>
          <a:p>
            <a:endParaRPr lang="en-US" sz="3900" dirty="0">
              <a:solidFill>
                <a:schemeClr val="tx1"/>
              </a:solidFill>
            </a:endParaRPr>
          </a:p>
          <a:p>
            <a:r>
              <a:rPr lang="en-US" sz="3900" dirty="0">
                <a:solidFill>
                  <a:schemeClr val="tx1"/>
                </a:solidFill>
              </a:rPr>
              <a:t>Safe migration with downtime minimized</a:t>
            </a:r>
          </a:p>
          <a:p>
            <a:endParaRPr lang="en-US" sz="3900" dirty="0">
              <a:solidFill>
                <a:schemeClr val="tx1"/>
              </a:solidFill>
            </a:endParaRPr>
          </a:p>
          <a:p>
            <a:r>
              <a:rPr lang="en-US" sz="3900" dirty="0">
                <a:solidFill>
                  <a:schemeClr val="tx1"/>
                </a:solidFill>
              </a:rPr>
              <a:t>Access from HANA-based applications</a:t>
            </a:r>
          </a:p>
          <a:p>
            <a:endParaRPr lang="en-US" sz="3900" dirty="0">
              <a:solidFill>
                <a:schemeClr val="tx1"/>
              </a:solidFill>
            </a:endParaRPr>
          </a:p>
          <a:p>
            <a:r>
              <a:rPr lang="en-US" sz="3900" dirty="0">
                <a:solidFill>
                  <a:schemeClr val="tx1"/>
                </a:solidFill>
              </a:rPr>
              <a:t>Minimized cost </a:t>
            </a:r>
          </a:p>
          <a:p>
            <a:pPr lvl="1"/>
            <a:endParaRPr lang="en-US" sz="22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1576-95FD-4DE4-87DA-C2FC5C49EFC2}"/>
              </a:ext>
            </a:extLst>
          </p:cNvPr>
          <p:cNvSpPr>
            <a:spLocks noGrp="1"/>
          </p:cNvSpPr>
          <p:nvPr>
            <p:ph type="title"/>
          </p:nvPr>
        </p:nvSpPr>
        <p:spPr/>
        <p:txBody>
          <a:bodyPr/>
          <a:lstStyle/>
          <a:p>
            <a:r>
              <a:rPr lang="en-US" dirty="0">
                <a:solidFill>
                  <a:schemeClr val="tx1"/>
                </a:solidFill>
              </a:rPr>
              <a:t>Customer needs (1/4)</a:t>
            </a:r>
          </a:p>
        </p:txBody>
      </p:sp>
      <p:sp>
        <p:nvSpPr>
          <p:cNvPr id="3" name="Content Placeholder 2">
            <a:extLst>
              <a:ext uri="{FF2B5EF4-FFF2-40B4-BE49-F238E27FC236}">
                <a16:creationId xmlns:a16="http://schemas.microsoft.com/office/drawing/2014/main" id="{5F811B58-6E9F-493D-A3D5-98A87E954449}"/>
              </a:ext>
            </a:extLst>
          </p:cNvPr>
          <p:cNvSpPr>
            <a:spLocks noGrp="1"/>
          </p:cNvSpPr>
          <p:nvPr>
            <p:ph type="body" sz="quarter" idx="10"/>
          </p:nvPr>
        </p:nvSpPr>
        <p:spPr>
          <a:xfrm>
            <a:off x="269239" y="1189177"/>
            <a:ext cx="11653523" cy="5273331"/>
          </a:xfrm>
        </p:spPr>
        <p:txBody>
          <a:bodyPr>
            <a:normAutofit/>
          </a:bodyPr>
          <a:lstStyle/>
          <a:p>
            <a:pPr lvl="0">
              <a:defRPr/>
            </a:pPr>
            <a:r>
              <a:rPr lang="en-US" sz="3600" dirty="0">
                <a:solidFill>
                  <a:schemeClr val="tx1"/>
                </a:solidFill>
              </a:rPr>
              <a:t>Scope : </a:t>
            </a:r>
            <a:r>
              <a:rPr lang="en-US" sz="3600" b="1" dirty="0">
                <a:solidFill>
                  <a:schemeClr val="tx1"/>
                </a:solidFill>
              </a:rPr>
              <a:t>SAP BW migration to HANA in Azure VMs</a:t>
            </a:r>
            <a:r>
              <a:rPr lang="en-US" sz="3600" dirty="0">
                <a:solidFill>
                  <a:schemeClr val="tx1"/>
                </a:solidFill>
              </a:rPr>
              <a:t> </a:t>
            </a:r>
          </a:p>
          <a:p>
            <a:pPr lvl="0">
              <a:defRPr/>
            </a:pPr>
            <a:endParaRPr lang="en-US" sz="1050" dirty="0">
              <a:solidFill>
                <a:schemeClr val="tx1"/>
              </a:solidFill>
            </a:endParaRPr>
          </a:p>
          <a:p>
            <a:pPr marL="457200" lvl="1" indent="-457200">
              <a:buClr>
                <a:schemeClr val="tx1"/>
              </a:buClr>
              <a:buFont typeface="Arial" panose="020B0604020202020204" pitchFamily="34" charset="0"/>
              <a:buChar char="•"/>
              <a:defRPr/>
            </a:pPr>
            <a:r>
              <a:rPr lang="en-US" sz="2800" dirty="0">
                <a:solidFill>
                  <a:schemeClr val="tx1"/>
                </a:solidFill>
              </a:rPr>
              <a:t>Go-live date : March 2019</a:t>
            </a:r>
          </a:p>
          <a:p>
            <a:pPr marL="457200" lvl="1" indent="-457200">
              <a:buClr>
                <a:schemeClr val="tx1"/>
              </a:buClr>
              <a:buFont typeface="Arial" panose="020B0604020202020204" pitchFamily="34" charset="0"/>
              <a:buChar char="•"/>
              <a:defRPr/>
            </a:pPr>
            <a:r>
              <a:rPr lang="en-US" sz="2800" dirty="0">
                <a:solidFill>
                  <a:schemeClr val="tx1"/>
                </a:solidFill>
              </a:rPr>
              <a:t>Current BW (ABAP Unicode) on-premises with HP-UX/Oracle and application layer on Linux</a:t>
            </a:r>
          </a:p>
          <a:p>
            <a:pPr marL="457200" lvl="1" indent="-457200">
              <a:buClr>
                <a:schemeClr val="tx1"/>
              </a:buClr>
              <a:buFont typeface="Arial" panose="020B0604020202020204" pitchFamily="34" charset="0"/>
              <a:buChar char="•"/>
              <a:defRPr/>
            </a:pPr>
            <a:r>
              <a:rPr lang="en-US" sz="2800" dirty="0">
                <a:solidFill>
                  <a:schemeClr val="tx1"/>
                </a:solidFill>
              </a:rPr>
              <a:t>ERP is kept on-premises (with HP-UX/Oracle) until December 2019 </a:t>
            </a:r>
          </a:p>
          <a:p>
            <a:pPr marL="457200" lvl="1" indent="-457200">
              <a:buClr>
                <a:schemeClr val="tx1"/>
              </a:buClr>
              <a:buFont typeface="Arial" panose="020B0604020202020204" pitchFamily="34" charset="0"/>
              <a:buChar char="•"/>
              <a:defRPr/>
            </a:pPr>
            <a:r>
              <a:rPr lang="en-US" sz="2800" dirty="0">
                <a:solidFill>
                  <a:schemeClr val="tx1"/>
                </a:solidFill>
              </a:rPr>
              <a:t>Data is transferred from ERP (on-premises) to BW (in Cloud) every hour </a:t>
            </a:r>
          </a:p>
          <a:p>
            <a:pPr marL="457200" lvl="1" indent="-457200">
              <a:buClr>
                <a:schemeClr val="tx1"/>
              </a:buClr>
              <a:buFont typeface="Arial" panose="020B0604020202020204" pitchFamily="34" charset="0"/>
              <a:buChar char="•"/>
              <a:defRPr/>
            </a:pPr>
            <a:r>
              <a:rPr lang="en-US" sz="2800" dirty="0">
                <a:solidFill>
                  <a:schemeClr val="tx1"/>
                </a:solidFill>
              </a:rPr>
              <a:t>Customer requests  flexible VM solution within Cloud to accommodate the BW workloads.</a:t>
            </a:r>
          </a:p>
          <a:p>
            <a:pPr marL="457200" lvl="1" indent="-457200">
              <a:buClr>
                <a:schemeClr val="tx1"/>
              </a:buClr>
              <a:buFont typeface="Arial" panose="020B0604020202020204" pitchFamily="34" charset="0"/>
              <a:buChar char="•"/>
              <a:defRPr/>
            </a:pPr>
            <a:r>
              <a:rPr lang="en-US" sz="2800" dirty="0">
                <a:solidFill>
                  <a:schemeClr val="tx1"/>
                </a:solidFill>
              </a:rPr>
              <a:t>Use 1-year Reserved VM Instance option for Production VMs</a:t>
            </a:r>
          </a:p>
          <a:p>
            <a:pPr marL="457200" lvl="1" indent="-457200">
              <a:buClr>
                <a:schemeClr val="tx1"/>
              </a:buClr>
              <a:buFont typeface="Arial" panose="020B0604020202020204" pitchFamily="34" charset="0"/>
              <a:buChar char="•"/>
              <a:defRPr/>
            </a:pPr>
            <a:r>
              <a:rPr lang="en-US" sz="2800" dirty="0">
                <a:solidFill>
                  <a:schemeClr val="tx1"/>
                </a:solidFill>
              </a:rPr>
              <a:t>(Option) Need to start to prepare for ERP migration to Cloud</a:t>
            </a:r>
          </a:p>
          <a:p>
            <a:endParaRPr lang="en-US" sz="4000" dirty="0"/>
          </a:p>
        </p:txBody>
      </p:sp>
    </p:spTree>
    <p:extLst>
      <p:ext uri="{BB962C8B-B14F-4D97-AF65-F5344CB8AC3E}">
        <p14:creationId xmlns:p14="http://schemas.microsoft.com/office/powerpoint/2010/main" val="14181102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(2/4)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20165"/>
            <a:ext cx="11653523" cy="5419186"/>
          </a:xfrm>
        </p:spPr>
        <p:txBody>
          <a:bodyPr>
            <a:noAutofit/>
          </a:bodyPr>
          <a:lstStyle/>
          <a:p>
            <a:pPr lvl="0">
              <a:defRPr/>
            </a:pPr>
            <a:r>
              <a:rPr lang="en-US" sz="2800" dirty="0">
                <a:solidFill>
                  <a:schemeClr val="tx1"/>
                </a:solidFill>
              </a:rPr>
              <a:t>Sizing </a:t>
            </a:r>
          </a:p>
          <a:p>
            <a:pPr marL="457200" lvl="1" indent="-457200">
              <a:buClr>
                <a:schemeClr val="tx1"/>
              </a:buClr>
              <a:buFont typeface="Arial" panose="020B0604020202020204" pitchFamily="34" charset="0"/>
              <a:buChar char="•"/>
              <a:defRPr/>
            </a:pPr>
            <a:r>
              <a:rPr lang="en-US" sz="2800" dirty="0">
                <a:solidFill>
                  <a:schemeClr val="tx1"/>
                </a:solidFill>
              </a:rPr>
              <a:t>Production (3-tier) with latest OS/DB fully certified and supported by SAP</a:t>
            </a:r>
          </a:p>
          <a:p>
            <a:pPr marL="457200" lvl="1" indent="-457200">
              <a:buClr>
                <a:schemeClr val="tx1"/>
              </a:buClr>
              <a:buFont typeface="Arial" panose="020B0604020202020204" pitchFamily="34" charset="0"/>
              <a:buChar char="•"/>
              <a:defRPr/>
            </a:pPr>
            <a:r>
              <a:rPr lang="en-US" sz="2800" dirty="0">
                <a:solidFill>
                  <a:schemeClr val="tx1"/>
                </a:solidFill>
              </a:rPr>
              <a:t>HANA sizing memory requirement 1.2 TB, estimate 1.9 TB in 3 years</a:t>
            </a:r>
          </a:p>
          <a:p>
            <a:pPr marL="457200" lvl="1" indent="-457200">
              <a:buClr>
                <a:schemeClr val="tx1"/>
              </a:buClr>
              <a:buFont typeface="Arial" panose="020B0604020202020204" pitchFamily="34" charset="0"/>
              <a:buChar char="•"/>
              <a:defRPr/>
            </a:pPr>
            <a:r>
              <a:rPr lang="en-US" sz="2800" dirty="0">
                <a:solidFill>
                  <a:schemeClr val="tx1"/>
                </a:solidFill>
              </a:rPr>
              <a:t>Throughput DB files at least 400MB/s  [/hana/data]</a:t>
            </a:r>
          </a:p>
          <a:p>
            <a:pPr marL="457200" lvl="1" indent="-457200">
              <a:buClr>
                <a:schemeClr val="tx1"/>
              </a:buClr>
              <a:buFont typeface="Arial" panose="020B0604020202020204" pitchFamily="34" charset="0"/>
              <a:buChar char="•"/>
              <a:defRPr/>
            </a:pPr>
            <a:r>
              <a:rPr lang="en-US" sz="2800" dirty="0">
                <a:solidFill>
                  <a:schemeClr val="tx1"/>
                </a:solidFill>
              </a:rPr>
              <a:t>Throughput DB Log files at least  250MB/s  [/hana/log]</a:t>
            </a:r>
          </a:p>
          <a:p>
            <a:pPr marL="457200" lvl="1" indent="-457200">
              <a:buClr>
                <a:schemeClr val="tx1"/>
              </a:buClr>
              <a:buFont typeface="Arial" panose="020B0604020202020204" pitchFamily="34" charset="0"/>
              <a:buChar char="•"/>
              <a:defRPr/>
            </a:pPr>
            <a:r>
              <a:rPr lang="en-US" sz="2800" dirty="0">
                <a:solidFill>
                  <a:schemeClr val="tx1"/>
                </a:solidFill>
              </a:rPr>
              <a:t>BW application servers: 15K SAPS</a:t>
            </a:r>
          </a:p>
          <a:p>
            <a:pPr lvl="1">
              <a:defRPr/>
            </a:pPr>
            <a:endParaRPr lang="en-US" sz="2000" dirty="0">
              <a:solidFill>
                <a:schemeClr val="tx1"/>
              </a:solidFill>
            </a:endParaRPr>
          </a:p>
          <a:p>
            <a:pPr lvl="1">
              <a:buClr>
                <a:schemeClr val="bg1"/>
              </a:buClr>
              <a:defRPr/>
            </a:pPr>
            <a:r>
              <a:rPr lang="en-US" sz="2800" dirty="0">
                <a:solidFill>
                  <a:schemeClr val="tx1"/>
                </a:solidFill>
              </a:rPr>
              <a:t>Certification is NOT required for non-Prod </a:t>
            </a:r>
          </a:p>
          <a:p>
            <a:pPr marL="457200" lvl="1" indent="-457200" algn="just">
              <a:buClr>
                <a:schemeClr val="tx1"/>
              </a:buClr>
              <a:buFont typeface="Arial" panose="020B0604020202020204" pitchFamily="34" charset="0"/>
              <a:buChar char="•"/>
              <a:defRPr/>
            </a:pPr>
            <a:r>
              <a:rPr lang="en-US" sz="2800" dirty="0">
                <a:solidFill>
                  <a:schemeClr val="tx1"/>
                </a:solidFill>
              </a:rPr>
              <a:t>QA (2-tier) HANA database server: 800 GB</a:t>
            </a:r>
          </a:p>
          <a:p>
            <a:pPr marL="457200" lvl="1" indent="-457200">
              <a:buClr>
                <a:schemeClr val="tx1"/>
              </a:buClr>
              <a:buFont typeface="Arial" panose="020B0604020202020204" pitchFamily="34" charset="0"/>
              <a:buChar char="•"/>
              <a:defRPr/>
            </a:pPr>
            <a:r>
              <a:rPr lang="en-US" sz="2800" dirty="0">
                <a:solidFill>
                  <a:schemeClr val="tx1"/>
                </a:solidFill>
              </a:rPr>
              <a:t>Dev, Test (both 2-tier) HANA database server(s): 256 GB</a:t>
            </a:r>
          </a:p>
          <a:p>
            <a:pPr marL="457200" lvl="1" indent="-457200">
              <a:buClr>
                <a:schemeClr val="tx1"/>
              </a:buClr>
              <a:buFont typeface="Arial" panose="020B0604020202020204" pitchFamily="34" charset="0"/>
              <a:buChar char="•"/>
              <a:defRPr/>
            </a:pPr>
            <a:r>
              <a:rPr lang="en-US" sz="2800" dirty="0">
                <a:solidFill>
                  <a:schemeClr val="tx1"/>
                </a:solidFill>
              </a:rPr>
              <a:t>Uptime – Prod: 24x7, 744 hrs/m, QA - 50 hrs/m, DEV/Test - 200 hrs/m</a:t>
            </a:r>
          </a:p>
          <a:p>
            <a:pPr lvl="0">
              <a:defRPr/>
            </a:pPr>
            <a:endParaRPr lang="en-US" sz="2500" dirty="0">
              <a:solidFill>
                <a:sysClr val="window" lastClr="FFFFFF"/>
              </a:solidFill>
            </a:endParaRPr>
          </a:p>
          <a:p>
            <a:endParaRPr lang="en-US" sz="2500" dirty="0"/>
          </a:p>
        </p:txBody>
      </p:sp>
    </p:spTree>
    <p:extLst>
      <p:ext uri="{BB962C8B-B14F-4D97-AF65-F5344CB8AC3E}">
        <p14:creationId xmlns:p14="http://schemas.microsoft.com/office/powerpoint/2010/main" val="3778622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017A-F0F6-4318-9698-94FDF5711E62}"/>
              </a:ext>
            </a:extLst>
          </p:cNvPr>
          <p:cNvSpPr>
            <a:spLocks noGrp="1"/>
          </p:cNvSpPr>
          <p:nvPr>
            <p:ph type="title"/>
          </p:nvPr>
        </p:nvSpPr>
        <p:spPr/>
        <p:txBody>
          <a:bodyPr/>
          <a:lstStyle/>
          <a:p>
            <a:r>
              <a:rPr lang="en-US" dirty="0">
                <a:solidFill>
                  <a:schemeClr val="tx1"/>
                </a:solidFill>
              </a:rPr>
              <a:t>Customer needs (3/4)</a:t>
            </a:r>
          </a:p>
        </p:txBody>
      </p:sp>
      <p:sp>
        <p:nvSpPr>
          <p:cNvPr id="3" name="Content Placeholder 2">
            <a:extLst>
              <a:ext uri="{FF2B5EF4-FFF2-40B4-BE49-F238E27FC236}">
                <a16:creationId xmlns:a16="http://schemas.microsoft.com/office/drawing/2014/main" id="{8B3A4F32-C12B-4FE9-94AE-245F440A9A57}"/>
              </a:ext>
            </a:extLst>
          </p:cNvPr>
          <p:cNvSpPr>
            <a:spLocks noGrp="1"/>
          </p:cNvSpPr>
          <p:nvPr>
            <p:ph type="body" sz="quarter" idx="10"/>
          </p:nvPr>
        </p:nvSpPr>
        <p:spPr>
          <a:xfrm>
            <a:off x="269239" y="1189177"/>
            <a:ext cx="11838493" cy="1985641"/>
          </a:xfrm>
        </p:spPr>
        <p:txBody>
          <a:bodyPr>
            <a:noAutofit/>
          </a:bodyPr>
          <a:lstStyle/>
          <a:p>
            <a:r>
              <a:rPr lang="en-US" sz="2800" dirty="0">
                <a:solidFill>
                  <a:schemeClr val="tx1"/>
                </a:solidFill>
              </a:rPr>
              <a:t>Availability and Backup</a:t>
            </a:r>
          </a:p>
          <a:p>
            <a:pPr marL="457200" lvl="1" indent="-457200">
              <a:buClr>
                <a:schemeClr val="tx1"/>
              </a:buClr>
              <a:buFont typeface="Arial" panose="020B0604020202020204" pitchFamily="34" charset="0"/>
              <a:buChar char="•"/>
            </a:pPr>
            <a:r>
              <a:rPr lang="en-US" sz="2800" dirty="0">
                <a:solidFill>
                  <a:schemeClr val="tx1"/>
                </a:solidFill>
              </a:rPr>
              <a:t>Both HA and Non-HA options need to be proposed </a:t>
            </a:r>
          </a:p>
          <a:p>
            <a:pPr marL="457200" lvl="1" indent="-457200">
              <a:buClr>
                <a:schemeClr val="tx1"/>
              </a:buClr>
              <a:buFont typeface="Arial" panose="020B0604020202020204" pitchFamily="34" charset="0"/>
              <a:buChar char="•"/>
            </a:pPr>
            <a:r>
              <a:rPr lang="en-US" sz="2800" dirty="0">
                <a:solidFill>
                  <a:schemeClr val="tx1"/>
                </a:solidFill>
              </a:rPr>
              <a:t>With HA option, in case of server/storage issues, auto failover to complete within a few minutes, in case of a disaster recovery within 1 day</a:t>
            </a:r>
          </a:p>
          <a:p>
            <a:pPr marL="457200" lvl="1" indent="-457200">
              <a:buClr>
                <a:schemeClr val="tx1"/>
              </a:buClr>
              <a:buFont typeface="Arial" panose="020B0604020202020204" pitchFamily="34" charset="0"/>
              <a:buChar char="•"/>
            </a:pPr>
            <a:r>
              <a:rPr lang="en-US" sz="2800" dirty="0">
                <a:solidFill>
                  <a:schemeClr val="tx1"/>
                </a:solidFill>
              </a:rPr>
              <a:t>Long term backup – use reasonable backup storage in Cloud</a:t>
            </a:r>
          </a:p>
          <a:p>
            <a:pPr marL="457200" lvl="1" indent="-457200">
              <a:buClr>
                <a:schemeClr val="tx1"/>
              </a:buClr>
              <a:buFont typeface="Arial" panose="020B0604020202020204" pitchFamily="34" charset="0"/>
              <a:buChar char="•"/>
            </a:pPr>
            <a:r>
              <a:rPr lang="en-US" sz="2800" dirty="0">
                <a:solidFill>
                  <a:schemeClr val="tx1"/>
                </a:solidFill>
              </a:rPr>
              <a:t>Data loss not allowed</a:t>
            </a:r>
          </a:p>
          <a:p>
            <a:pPr marL="457200" lvl="1" indent="-457200">
              <a:buClr>
                <a:schemeClr val="tx1"/>
              </a:buClr>
              <a:buFont typeface="Arial" panose="020B0604020202020204" pitchFamily="34" charset="0"/>
              <a:buChar char="•"/>
            </a:pPr>
            <a:r>
              <a:rPr lang="en-US" sz="2800" dirty="0">
                <a:solidFill>
                  <a:schemeClr val="tx1"/>
                </a:solidFill>
              </a:rPr>
              <a:t>HANA DB log backup taken every 30 minutes</a:t>
            </a:r>
          </a:p>
          <a:p>
            <a:pPr marL="457200" lvl="1" indent="-457200">
              <a:buClr>
                <a:schemeClr val="tx1"/>
              </a:buClr>
              <a:buFont typeface="Arial" panose="020B0604020202020204" pitchFamily="34" charset="0"/>
              <a:buChar char="•"/>
            </a:pPr>
            <a:r>
              <a:rPr lang="en-US" sz="2800" dirty="0">
                <a:solidFill>
                  <a:schemeClr val="tx1"/>
                </a:solidFill>
              </a:rPr>
              <a:t>DB log backup to be kept for 1 day (DB restore to be fast)</a:t>
            </a:r>
          </a:p>
          <a:p>
            <a:pPr marL="457200" lvl="1" indent="-457200">
              <a:buClr>
                <a:schemeClr val="tx1"/>
              </a:buClr>
              <a:buFont typeface="Arial" panose="020B0604020202020204" pitchFamily="34" charset="0"/>
              <a:buChar char="•"/>
            </a:pPr>
            <a:r>
              <a:rPr lang="en-US" sz="2800" dirty="0">
                <a:solidFill>
                  <a:schemeClr val="tx1"/>
                </a:solidFill>
              </a:rPr>
              <a:t>HANA DB full backup every night</a:t>
            </a:r>
          </a:p>
          <a:p>
            <a:pPr marL="457200" lvl="1" indent="-457200">
              <a:buClr>
                <a:schemeClr val="tx1"/>
              </a:buClr>
              <a:buFont typeface="Arial" panose="020B0604020202020204" pitchFamily="34" charset="0"/>
              <a:buChar char="•"/>
            </a:pPr>
            <a:r>
              <a:rPr lang="en-US" sz="2800" dirty="0">
                <a:solidFill>
                  <a:schemeClr val="tx1"/>
                </a:solidFill>
              </a:rPr>
              <a:t>Daily HANA DB full backup to be retained for 1 month</a:t>
            </a:r>
          </a:p>
          <a:p>
            <a:pPr marL="457200" lvl="1" indent="-457200">
              <a:buClr>
                <a:schemeClr val="tx1"/>
              </a:buClr>
              <a:buFont typeface="Arial" panose="020B0604020202020204" pitchFamily="34" charset="0"/>
              <a:buChar char="•"/>
            </a:pPr>
            <a:r>
              <a:rPr lang="en-US" sz="2800" dirty="0">
                <a:solidFill>
                  <a:schemeClr val="tx1"/>
                </a:solidFill>
              </a:rPr>
              <a:t>Monthly HANA DB full backup for 1 year, annual for 3 years</a:t>
            </a:r>
          </a:p>
        </p:txBody>
      </p:sp>
    </p:spTree>
    <p:extLst>
      <p:ext uri="{BB962C8B-B14F-4D97-AF65-F5344CB8AC3E}">
        <p14:creationId xmlns:p14="http://schemas.microsoft.com/office/powerpoint/2010/main" val="1537892642"/>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5154</Words>
  <Application>Microsoft Office PowerPoint</Application>
  <PresentationFormat>Widescreen</PresentationFormat>
  <Paragraphs>645</Paragraphs>
  <Slides>54</Slides>
  <Notes>47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54</vt:i4>
      </vt:variant>
    </vt:vector>
  </HeadingPairs>
  <TitlesOfParts>
    <vt:vector size="66" baseType="lpstr">
      <vt:lpstr>ＭＳ Ｐゴシック</vt:lpstr>
      <vt:lpstr>Arial</vt:lpstr>
      <vt:lpstr>Arial Unicode MS</vt:lpstr>
      <vt:lpstr>Calibri</vt:lpstr>
      <vt:lpstr>Calibri Light</vt:lpstr>
      <vt:lpstr>Consolas</vt:lpstr>
      <vt:lpstr>Segoe UI</vt:lpstr>
      <vt:lpstr>Segoe UI Light</vt:lpstr>
      <vt:lpstr>Segoe UI Semilight</vt:lpstr>
      <vt:lpstr>Wingdings</vt:lpstr>
      <vt:lpstr>2_Server and Cloud 2013</vt:lpstr>
      <vt:lpstr>C+E Readiness Template</vt:lpstr>
      <vt:lpstr>SAP HANA on Azure</vt:lpstr>
      <vt:lpstr>Abstract and learning objectives</vt:lpstr>
      <vt:lpstr>Step 1: Review the customer case study</vt:lpstr>
      <vt:lpstr>Customer situation </vt:lpstr>
      <vt:lpstr>Customer situation </vt:lpstr>
      <vt:lpstr>Customer needs </vt:lpstr>
      <vt:lpstr>Customer needs (1/4)</vt:lpstr>
      <vt:lpstr>Customer needs (2/4)</vt:lpstr>
      <vt:lpstr>Customer needs (3/4)</vt:lpstr>
      <vt:lpstr>Customer needs (4/4)</vt:lpstr>
      <vt:lpstr>Customer questions and objections </vt:lpstr>
      <vt:lpstr>SAP on Azure — huge variety on instances</vt:lpstr>
      <vt:lpstr>Common scenarios </vt:lpstr>
      <vt:lpstr>Determine Azure SKUs for HANA based on HANA DB Size and SAPS</vt:lpstr>
      <vt:lpstr>M-Series Virtual Machines Massive memory, CPU, storage, and scale</vt:lpstr>
      <vt:lpstr>(SAPS) Azure VM Options for SAP Applications</vt:lpstr>
      <vt:lpstr>Premium Storage Allocation to run SAP HANA on Azure M Series VM</vt:lpstr>
      <vt:lpstr>Premium Storage KPIs (Cost differ by region)</vt:lpstr>
      <vt:lpstr>Common Scenarios</vt:lpstr>
      <vt:lpstr>SAP HA Architecture SAP NetWeaver ABAP / Java 7.00 (and higher) – Windows &amp; Linux</vt:lpstr>
      <vt:lpstr>PowerPoint Presentation</vt:lpstr>
      <vt:lpstr>Step 2: Design the solution</vt:lpstr>
      <vt:lpstr>PowerPoint Presentation</vt:lpstr>
      <vt:lpstr>PowerPoint Presentation</vt:lpstr>
      <vt:lpstr>Baseline knowledge for SAP as a service on Azure</vt:lpstr>
      <vt:lpstr>Online Azure pricing calculator</vt:lpstr>
      <vt:lpstr>Pricing </vt:lpstr>
      <vt:lpstr>Step 3: Present the solution</vt:lpstr>
      <vt:lpstr>Wrap-up</vt:lpstr>
      <vt:lpstr>Preferred target audience </vt:lpstr>
      <vt:lpstr>SAP HANA on Cloud</vt:lpstr>
      <vt:lpstr>Preferred solution </vt:lpstr>
      <vt:lpstr>PowerPoint Presentation</vt:lpstr>
      <vt:lpstr>PowerPoint Presentation</vt:lpstr>
      <vt:lpstr>PowerPoint Presentation</vt:lpstr>
      <vt:lpstr>PowerPoint Presentation</vt:lpstr>
      <vt:lpstr>SAP HANA HA on Azure VMs Setup Sequence</vt:lpstr>
      <vt:lpstr>SAP HANA HA on Azure VMs Setup Sequence – detailed </vt:lpstr>
      <vt:lpstr>SAP HANA HA on Azure VMs Setup Sequence – (continued)</vt:lpstr>
      <vt:lpstr>Baseline knowledge for SAP as a service on Azure</vt:lpstr>
      <vt:lpstr>Azure VM design tips</vt:lpstr>
      <vt:lpstr>Process to optimize SAP landscape</vt:lpstr>
      <vt:lpstr>Preferred objections handling </vt:lpstr>
      <vt:lpstr>Preferred objections handling </vt:lpstr>
      <vt:lpstr>Preferred objections handling </vt:lpstr>
      <vt:lpstr>Preferred objections handling </vt:lpstr>
      <vt:lpstr>Customer quote </vt:lpstr>
      <vt:lpstr>PowerPoint Presentation</vt:lpstr>
      <vt:lpstr>Appendix slides</vt:lpstr>
      <vt:lpstr>SAP HANA Hardware Configuration Check Tool (HWCCT)  – KPIs for Storage (Production)</vt:lpstr>
      <vt:lpstr>SAP HANA Storage Layout  (TDI Best Practice)</vt:lpstr>
      <vt:lpstr>Premium Storage KPIs &amp; Cost</vt:lpstr>
      <vt:lpstr>Downtime Minimized Migration (DMO/SUM) to Azure/HANA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2018-03-01T17:48:59Z</dcterms:created>
  <dcterms:modified xsi:type="dcterms:W3CDTF">2019-01-21T18:05:39Z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